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333d759eb9a4b57" /><Relationship Type="http://schemas.openxmlformats.org/officeDocument/2006/relationships/extended-properties" Target="/docProps/app.xml" Id="R6dad00174f5b452b" /><Relationship Type="http://schemas.openxmlformats.org/officeDocument/2006/relationships/officeDocument" Target="/ppt/presentation.xml" Id="Rb9cab8fa9a3948e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5afde8bb1034182"/>
  </p:sldMasterIdLst>
  <p:notesMasterIdLst>
    <p:notesMasterId xmlns:r="http://schemas.openxmlformats.org/officeDocument/2006/relationships" r:id="Rb73745f8e0614fdd"/>
  </p:notesMasterIdLst>
  <p:sldIdLst>
    <p:sldId xmlns:r="http://schemas.openxmlformats.org/officeDocument/2006/relationships" id="256" r:id="R6366a2bacb2c49d5"/>
    <p:sldId xmlns:r="http://schemas.openxmlformats.org/officeDocument/2006/relationships" id="257" r:id="Rb5ee816653a94290"/>
    <p:sldId xmlns:r="http://schemas.openxmlformats.org/officeDocument/2006/relationships" id="258" r:id="R3d3d49f7c1bd4b77"/>
    <p:sldId xmlns:r="http://schemas.openxmlformats.org/officeDocument/2006/relationships" id="259" r:id="R76ba08a705e7418b"/>
    <p:sldId xmlns:r="http://schemas.openxmlformats.org/officeDocument/2006/relationships" id="260" r:id="R68ac879ccb1341fe"/>
    <p:sldId xmlns:r="http://schemas.openxmlformats.org/officeDocument/2006/relationships" id="261" r:id="Rad6cc063ad034fbb"/>
    <p:sldId xmlns:r="http://schemas.openxmlformats.org/officeDocument/2006/relationships" id="262" r:id="R42818fdda4eb4bf5"/>
    <p:sldId xmlns:r="http://schemas.openxmlformats.org/officeDocument/2006/relationships" id="263" r:id="Rb40dc6bc2cc047be"/>
    <p:sldId xmlns:r="http://schemas.openxmlformats.org/officeDocument/2006/relationships" id="264" r:id="Raac87d00539942db"/>
    <p:sldId xmlns:r="http://schemas.openxmlformats.org/officeDocument/2006/relationships" id="265" r:id="Rc131d9aa37aa43a2"/>
    <p:sldId xmlns:r="http://schemas.openxmlformats.org/officeDocument/2006/relationships" id="266" r:id="Rcdf222b3ef0d429d"/>
    <p:sldId xmlns:r="http://schemas.openxmlformats.org/officeDocument/2006/relationships" id="267" r:id="R1e43c570118f4a4f"/>
    <p:sldId xmlns:r="http://schemas.openxmlformats.org/officeDocument/2006/relationships" id="268" r:id="R11bec4a3a2454fa9"/>
    <p:sldId xmlns:r="http://schemas.openxmlformats.org/officeDocument/2006/relationships" id="269" r:id="Ra9bf44c7a9c14681"/>
    <p:sldId xmlns:r="http://schemas.openxmlformats.org/officeDocument/2006/relationships" id="270" r:id="Rd32b49d2dabd442e"/>
    <p:sldId xmlns:r="http://schemas.openxmlformats.org/officeDocument/2006/relationships" id="271" r:id="R8d890fc84d554558"/>
    <p:sldId xmlns:r="http://schemas.openxmlformats.org/officeDocument/2006/relationships" id="272" r:id="R56fffc37464a443a"/>
    <p:sldId xmlns:r="http://schemas.openxmlformats.org/officeDocument/2006/relationships" id="273" r:id="Rb2b9882409cb4558"/>
    <p:sldId xmlns:r="http://schemas.openxmlformats.org/officeDocument/2006/relationships" id="274" r:id="Rc7015489e366402e"/>
    <p:sldId xmlns:r="http://schemas.openxmlformats.org/officeDocument/2006/relationships" id="275" r:id="R07a66f2b18dc47c9"/>
  </p:sldIdLst>
  <p:sldSz cx="12192000" cy="6858000"/>
  <p:notesSz cx="6858000" cy="9144000"/>
  <p:defaultTextStyle>
    <a:defPPr xmlns:a="http://schemas.openxmlformats.org/drawingml/2006/main">
      <a:buNone/>
    </a:defPPr>
    <a:lvl1pPr xmlns:a="http://schemas.openxmlformats.org/drawingml/2006/main" marL="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xmlns:a="http://schemas.openxmlformats.org/drawingml/2006/main" marL="457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xmlns:a="http://schemas.openxmlformats.org/drawingml/2006/main" marL="914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xmlns:a="http://schemas.openxmlformats.org/drawingml/2006/main" marL="1371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xmlns:a="http://schemas.openxmlformats.org/drawingml/2006/main" marL="18288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xmlns:a="http://schemas.openxmlformats.org/drawingml/2006/main" marL="22860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xmlns:a="http://schemas.openxmlformats.org/drawingml/2006/main" marL="2743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xmlns:a="http://schemas.openxmlformats.org/drawingml/2006/main" marL="3200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xmlns:a="http://schemas.openxmlformats.org/drawingml/2006/main" marL="3657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830b6220f064ff1" /><Relationship Type="http://schemas.openxmlformats.org/officeDocument/2006/relationships/slideMaster" Target="/ppt/slideMasters/slideMaster1.xml" Id="Ra5afde8bb1034182" /><Relationship Type="http://schemas.openxmlformats.org/officeDocument/2006/relationships/notesMaster" Target="/ppt/notesMasters/notesMaster1.xml" Id="Rb73745f8e0614fdd" /><Relationship Type="http://schemas.openxmlformats.org/officeDocument/2006/relationships/presProps" Target="/ppt/presProps.xml" Id="R3cb11a311d6c401b" /><Relationship Type="http://schemas.openxmlformats.org/officeDocument/2006/relationships/viewProps" Target="/ppt/viewProps.xml" Id="R0747c3b5ac164a4a" /><Relationship Type="http://schemas.openxmlformats.org/officeDocument/2006/relationships/tableStyles" Target="/ppt/tableStyles.xml" Id="Rd207b80a63e84333" /><Relationship Type="http://schemas.openxmlformats.org/officeDocument/2006/relationships/slide" Target="/ppt/slides/slide1.xml" Id="R6366a2bacb2c49d5" /><Relationship Type="http://schemas.openxmlformats.org/officeDocument/2006/relationships/slide" Target="/ppt/slides/slide2.xml" Id="Rb5ee816653a94290" /><Relationship Type="http://schemas.openxmlformats.org/officeDocument/2006/relationships/slide" Target="/ppt/slides/slide3.xml" Id="R3d3d49f7c1bd4b77" /><Relationship Type="http://schemas.openxmlformats.org/officeDocument/2006/relationships/slide" Target="/ppt/slides/slide4.xml" Id="R76ba08a705e7418b" /><Relationship Type="http://schemas.openxmlformats.org/officeDocument/2006/relationships/slide" Target="/ppt/slides/slide5.xml" Id="R68ac879ccb1341fe" /><Relationship Type="http://schemas.openxmlformats.org/officeDocument/2006/relationships/slide" Target="/ppt/slides/slide6.xml" Id="Rad6cc063ad034fbb" /><Relationship Type="http://schemas.openxmlformats.org/officeDocument/2006/relationships/slide" Target="/ppt/slides/slide7.xml" Id="R42818fdda4eb4bf5" /><Relationship Type="http://schemas.openxmlformats.org/officeDocument/2006/relationships/slide" Target="/ppt/slides/slide8.xml" Id="Rb40dc6bc2cc047be" /><Relationship Type="http://schemas.openxmlformats.org/officeDocument/2006/relationships/slide" Target="/ppt/slides/slide9.xml" Id="Raac87d00539942db" /><Relationship Type="http://schemas.openxmlformats.org/officeDocument/2006/relationships/slide" Target="/ppt/slides/slide10.xml" Id="Rc131d9aa37aa43a2" /><Relationship Type="http://schemas.openxmlformats.org/officeDocument/2006/relationships/slide" Target="/ppt/slides/slide11.xml" Id="Rcdf222b3ef0d429d" /><Relationship Type="http://schemas.openxmlformats.org/officeDocument/2006/relationships/slide" Target="/ppt/slides/slide12.xml" Id="R1e43c570118f4a4f" /><Relationship Type="http://schemas.openxmlformats.org/officeDocument/2006/relationships/slide" Target="/ppt/slides/slide13.xml" Id="R11bec4a3a2454fa9" /><Relationship Type="http://schemas.openxmlformats.org/officeDocument/2006/relationships/slide" Target="/ppt/slides/slide14.xml" Id="Ra9bf44c7a9c14681" /><Relationship Type="http://schemas.openxmlformats.org/officeDocument/2006/relationships/slide" Target="/ppt/slides/slide15.xml" Id="Rd32b49d2dabd442e" /><Relationship Type="http://schemas.openxmlformats.org/officeDocument/2006/relationships/slide" Target="/ppt/slides/slide16.xml" Id="R8d890fc84d554558" /><Relationship Type="http://schemas.openxmlformats.org/officeDocument/2006/relationships/slide" Target="/ppt/slides/slide17.xml" Id="R56fffc37464a443a" /><Relationship Type="http://schemas.openxmlformats.org/officeDocument/2006/relationships/slide" Target="/ppt/slides/slide18.xml" Id="Rb2b9882409cb4558" /><Relationship Type="http://schemas.openxmlformats.org/officeDocument/2006/relationships/slide" Target="/ppt/slides/slide19.xml" Id="Rc7015489e366402e" /><Relationship Type="http://schemas.openxmlformats.org/officeDocument/2006/relationships/slide" Target="/ppt/slides/slide20.xml" Id="R07a66f2b18dc47c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0d006ab5f184cb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e7319e102a943fa" /><Relationship Type="http://schemas.openxmlformats.org/officeDocument/2006/relationships/notesMaster" Target="/ppt/notesMasters/notesMaster1.xml" Id="Rd317f8756b9a4bb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e0beb614f074532" /><Relationship Type="http://schemas.openxmlformats.org/officeDocument/2006/relationships/notesMaster" Target="/ppt/notesMasters/notesMaster1.xml" Id="Rc0d5ac37969d425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1732a52d97f4f7c" /><Relationship Type="http://schemas.openxmlformats.org/officeDocument/2006/relationships/notesMaster" Target="/ppt/notesMasters/notesMaster1.xml" Id="Rc1d13f0d111f431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bd821182c434d3c" /><Relationship Type="http://schemas.openxmlformats.org/officeDocument/2006/relationships/notesMaster" Target="/ppt/notesMasters/notesMaster1.xml" Id="Redec447b5af9462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11a76fe3f8443d8" /><Relationship Type="http://schemas.openxmlformats.org/officeDocument/2006/relationships/notesMaster" Target="/ppt/notesMasters/notesMaster1.xml" Id="Rf4307a6614af49c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0fc7341e77b4a7f" /><Relationship Type="http://schemas.openxmlformats.org/officeDocument/2006/relationships/notesMaster" Target="/ppt/notesMasters/notesMaster1.xml" Id="R9f58a515f1bd4e2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feca845dd384dce" /><Relationship Type="http://schemas.openxmlformats.org/officeDocument/2006/relationships/notesMaster" Target="/ppt/notesMasters/notesMaster1.xml" Id="R1d491d0033a84e6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60bf500d098467d" /><Relationship Type="http://schemas.openxmlformats.org/officeDocument/2006/relationships/notesMaster" Target="/ppt/notesMasters/notesMaster1.xml" Id="Rc4f398abeaf9498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d0b848d4b7c488d" /><Relationship Type="http://schemas.openxmlformats.org/officeDocument/2006/relationships/notesMaster" Target="/ppt/notesMasters/notesMaster1.xml" Id="R8b77235a416b4ee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c75fbdefc8846c3" /><Relationship Type="http://schemas.openxmlformats.org/officeDocument/2006/relationships/notesMaster" Target="/ppt/notesMasters/notesMaster1.xml" Id="R5d901a5d5163406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5ee5efb625b4e74" /><Relationship Type="http://schemas.openxmlformats.org/officeDocument/2006/relationships/notesMaster" Target="/ppt/notesMasters/notesMaster1.xml" Id="R8f78bb2cb00543e8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b9f7878f30674143" /><Relationship Type="http://schemas.openxmlformats.org/officeDocument/2006/relationships/notesMaster" Target="/ppt/notesMasters/notesMaster1.xml" Id="R514e1ca6d87d4699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dcf885d531e847ac" /><Relationship Type="http://schemas.openxmlformats.org/officeDocument/2006/relationships/notesMaster" Target="/ppt/notesMasters/notesMaster1.xml" Id="Rdaebcfe745754cfa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ae6b863e3871435d" /><Relationship Type="http://schemas.openxmlformats.org/officeDocument/2006/relationships/notesMaster" Target="/ppt/notesMasters/notesMaster1.xml" Id="Rda190901c0774844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7be71592fb1b464c" /><Relationship Type="http://schemas.openxmlformats.org/officeDocument/2006/relationships/notesMaster" Target="/ppt/notesMasters/notesMaster1.xml" Id="R7c802b5e23ab4987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61244a7f10c444a6" /><Relationship Type="http://schemas.openxmlformats.org/officeDocument/2006/relationships/notesMaster" Target="/ppt/notesMasters/notesMaster1.xml" Id="Rb6151afbab5b4967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2c1b81d1dc7245ec" /><Relationship Type="http://schemas.openxmlformats.org/officeDocument/2006/relationships/notesMaster" Target="/ppt/notesMasters/notesMaster1.xml" Id="Rfcee1deeae04446b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36f3d11840fc454b" /><Relationship Type="http://schemas.openxmlformats.org/officeDocument/2006/relationships/notesMaster" Target="/ppt/notesMasters/notesMaster1.xml" Id="Rc85c631a29eb4fdc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4fdac5a846474ac3" /><Relationship Type="http://schemas.openxmlformats.org/officeDocument/2006/relationships/notesMaster" Target="/ppt/notesMasters/notesMaster1.xml" Id="Rc5cc41aacf984158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48139df0b00a4681" /><Relationship Type="http://schemas.openxmlformats.org/officeDocument/2006/relationships/notesMaster" Target="/ppt/notesMasters/notesMaster1.xml" Id="R0ecfdeb911b6444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Product positioning based on the supplied MIS_9_Customer_Pitch(3).pptx and CVE_to_Governed_Risk_CyberForgeAI(1).pptx. MIS 10.0 capabilities describe the proposed enterprise operating model, not verified deployment status. MIS.Enterprise on pradeepforge.com is the user-specified product destination.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Product positioning based on the supplied MIS_9_Customer_Pitch(3).pptx and CVE_to_Governed_Risk_CyberForgeAI(1).pptx. MIS 10.0 capabilities describe the proposed enterprise operating model, not verified deployment status. MIS.Enterprise on pradeepforge.com is the user-specified product destination.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Product positioning based on the supplied MIS_9_Customer_Pitch(3).pptx and CVE_to_Governed_Risk_CyberForgeAI(1).pptx. MIS 10.0 capabilities describe the proposed enterprise operating model, not verified deployment status. MIS.Enterprise on pradeepforge.com is the user-specified product destination.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Product positioning based on the supplied MIS_9_Customer_Pitch(3).pptx and CVE_to_Governed_Risk_CyberForgeAI(1).pptx. MIS 10.0 capabilities describe the proposed enterprise operating model, not verified deployment status. MIS.Enterprise on pradeepforge.com is the user-specified product destination.</a:t>
            </a:r>
          </a:p>
          <a:p xmlns:a="http://schemas.openxmlformats.org/drawingml/2006/main">
            <a:r>
              <a:t>https://www.first.org/epss/faq</a:t>
            </a:r>
          </a:p>
          <a:p xmlns:a="http://schemas.openxmlformats.org/drawingml/2006/main">
            <a:r>
              <a:t>https://www.cisa.gov/known-exploited-vulnerabilities-catalog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Product positioning based on the supplied MIS_9_Customer_Pitch(3).pptx and CVE_to_Governed_Risk_CyberForgeAI(1).pptx. MIS 10.0 capabilities describe the proposed enterprise operating model, not verified deployment status. MIS.Enterprise on pradeepforge.com is the user-specified product destination.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Product positioning based on the supplied MIS_9_Customer_Pitch(3).pptx and CVE_to_Governed_Risk_CyberForgeAI(1).pptx. MIS 10.0 capabilities describe the proposed enterprise operating model, not verified deployment status. MIS.Enterprise on pradeepforge.com is the user-specified product destination.</a:t>
            </a:r>
          </a:p>
          <a:p xmlns:a="http://schemas.openxmlformats.org/drawingml/2006/main">
            <a:r>
              <a:t>https://www.cisa.gov/sites/default/files/publications/cisa-ssvc-guide%20508c.pdf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Product positioning based on the supplied MIS_9_Customer_Pitch(3).pptx and CVE_to_Governed_Risk_CyberForgeAI(1).pptx. MIS 10.0 capabilities describe the proposed enterprise operating model, not verified deployment status. MIS.Enterprise on pradeepforge.com is the user-specified product destination.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Product positioning based on the supplied MIS_9_Customer_Pitch(3).pptx and CVE_to_Governed_Risk_CyberForgeAI(1).pptx. MIS 10.0 capabilities describe the proposed enterprise operating model, not verified deployment status. MIS.Enterprise on pradeepforge.com is the user-specified product destination.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Product positioning based on the supplied MIS_9_Customer_Pitch(3).pptx and CVE_to_Governed_Risk_CyberForgeAI(1).pptx. MIS 10.0 capabilities describe the proposed enterprise operating model, not verified deployment status. MIS.Enterprise on pradeepforge.com is the user-specified product destination.</a:t>
            </a:r>
          </a:p>
          <a:p xmlns:a="http://schemas.openxmlformats.org/drawingml/2006/main">
            <a:r>
              <a:t>https://www.cert-in.org.in/PDF/FAQs_on_CyberSecurityDirections_May2022.pdf</a:t>
            </a:r>
          </a:p>
          <a:p xmlns:a="http://schemas.openxmlformats.org/drawingml/2006/main">
            <a:r>
              <a:t>https://eur-lex.europa.eu/eli/dir/2022/2555/oj/eng</a:t>
            </a:r>
          </a:p>
          <a:p xmlns:a="http://schemas.openxmlformats.org/drawingml/2006/main">
            <a:r>
              <a:t>https://www.sec.gov/resources-small-businesses/small-business-compliance-guides/cybersecurity-risk-management-strategy-governance-incident-disclosure</a:t>
            </a:r>
          </a:p>
          <a:p xmlns:a="http://schemas.openxmlformats.org/drawingml/2006/main">
            <a:r>
              <a:t>https://www.cisa.gov/news-events/alerts/2024/12/30/cisa-adds-one-known-exploited-vulnerabilities-catalog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Product positioning based on the supplied MIS_9_Customer_Pitch(3).pptx and CVE_to_Governed_Risk_CyberForgeAI(1).pptx. MIS 10.0 capabilities describe the proposed enterprise operating model, not verified deployment status. MIS.Enterprise on pradeepforge.com is the user-specified product destination.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Product positioning based on the supplied MIS_9_Customer_Pitch(3).pptx and CVE_to_Governed_Risk_CyberForgeAI(1).pptx. MIS 10.0 capabilities describe the proposed enterprise operating model, not verified deployment status. MIS.Enterprise on pradeepforge.com is the user-specified product destination.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Product positioning based on the supplied MIS_9_Customer_Pitch(3).pptx and CVE_to_Governed_Risk_CyberForgeAI(1).pptx. MIS 10.0 capabilities describe the proposed enterprise operating model, not verified deployment status. MIS.Enterprise on pradeepforge.com is the user-specified product destination.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Product positioning based on the supplied MIS_9_Customer_Pitch(3).pptx and CVE_to_Governed_Risk_CyberForgeAI(1).pptx. MIS 10.0 capabilities describe the proposed enterprise operating model, not verified deployment status. MIS.Enterprise on pradeepforge.com is the user-specified product destination.</a:t>
            </a:r>
          </a:p>
          <a:p xmlns:a="http://schemas.openxmlformats.org/drawingml/2006/main">
            <a:r>
              <a:t>https://www.first.org/epss/faq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Product positioning based on the supplied MIS_9_Customer_Pitch(3).pptx and CVE_to_Governed_Risk_CyberForgeAI(1).pptx. MIS 10.0 capabilities describe the proposed enterprise operating model, not verified deployment status. MIS.Enterprise on pradeepforge.com is the user-specified product destination.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Product positioning based on the supplied MIS_9_Customer_Pitch(3).pptx and CVE_to_Governed_Risk_CyberForgeAI(1).pptx. MIS 10.0 capabilities describe the proposed enterprise operating model, not verified deployment status. MIS.Enterprise on pradeepforge.com is the user-specified product destination.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Product positioning based on the supplied MIS_9_Customer_Pitch(3).pptx and CVE_to_Governed_Risk_CyberForgeAI(1).pptx. MIS 10.0 capabilities describe the proposed enterprise operating model, not verified deployment status. MIS.Enterprise on pradeepforge.com is the user-specified product destination.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Illustrative response policy only. The timeframes are examples, not universal or regulatory deadlines. Validate asset reachability and business impact before acting.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Product positioning based on the supplied MIS_9_Customer_Pitch(3).pptx and CVE_to_Governed_Risk_CyberForgeAI(1).pptx. MIS 10.0 capabilities describe the proposed enterprise operating model, not verified deployment status. MIS.Enterprise on pradeepforge.com is the user-specified product destination.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Product positioning based on the supplied MIS_9_Customer_Pitch(3).pptx and CVE_to_Governed_Risk_CyberForgeAI(1).pptx. MIS 10.0 capabilities describe the proposed enterprise operating model, not verified deployment status. MIS.Enterprise on pradeepforge.com is the user-specified product destination.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Product positioning based on the supplied MIS_9_Customer_Pitch(3).pptx and CVE_to_Governed_Risk_CyberForgeAI(1).pptx. MIS 10.0 capabilities describe the proposed enterprise operating model, not verified deployment status. MIS.Enterprise on pradeepforge.com is the user-specified product destination.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Product positioning based on the supplied MIS_9_Customer_Pitch(3).pptx and CVE_to_Governed_Risk_CyberForgeAI(1).pptx. MIS 10.0 capabilities describe the proposed enterprise operating model, not verified deployment status. MIS.Enterprise on pradeepforge.com is the user-specified product destination.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47731fd59654dd8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e7520484b4a4810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10cce26e6964f54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19ffec5aa504270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d2a4a034baa4afc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c9e22a09d22456e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134e359ed21493a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e6360433c77402f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e8786751a8747ba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6b58f81f13a442a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3348cee13874de1" /></Relationships>
</file>

<file path=ppt/slideLayouts/slideLayout1.xml><?xml version="1.0" encoding="utf-8"?>
<p:sldLayout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38F1C1F8-7243-48A9-AB59-30B02D46DB75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685800" y="2130425"/>
            <a:ext cx="7772400" cy="147002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C6870AA2-C639-46D1-9096-6D719ECF31AB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371600" y="3886200"/>
            <a:ext cx="6400800" cy="1752600"/>
          </a:xfrm>
        </p:spPr>
        <p:txBody>
          <a:bodyPr xmlns:a="http://schemas.openxmlformats.org/drawingml/2006/main"/>
          <a:lstStyle xmlns:a="http://schemas.openxmlformats.org/drawingml/2006/main"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r>
              <a:t>Click to edit Master subtitle style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106254C9-9F35-41D5-8D46-87155525EAB6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9/24/2026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0ED74DE4-3700-464D-9D46-3C7F23D98CCE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60AF0CD8-235A-4C06-9329-E88467C5B448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2.xml><?xml version="1.0" encoding="utf-8"?>
<p:sldLayout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9909D576-B016-4EF3-B629-9749E162E10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4CE5280C-4912-421C-B647-6030CB4A955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20B34747-6594-4F10-854E-78162F711CCB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9/24/2026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67C294A6-0E9C-45F1-84BC-80F6ADC97338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AF2E84B7-C5C3-49B4-BB1E-F90F9B05026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30A6763F-BAF0-4E9F-A39B-1CFDBD76107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22313" y="4406900"/>
            <a:ext cx="7772400" cy="1362075"/>
          </a:xfrm>
        </p:spPr>
        <p:txBody>
          <a:bodyPr xmlns:a="http://schemas.openxmlformats.org/drawingml/2006/main" anchor="t"/>
          <a:lstStyle xmlns:a="http://schemas.openxmlformats.org/drawingml/2006/main">
            <a:lvl1pPr algn="l">
              <a:buNone/>
              <a:defRPr sz="4000" b="1" cap="all"/>
            </a:lvl1pPr>
          </a:lstStyle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1782934E-E913-451C-BA7D-09C2BAC0257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22313" y="2906713"/>
            <a:ext cx="7772400" cy="1500187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FC7CEEAE-1F40-4462-A789-8D310496F886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9/24/2026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8C4FB0F3-7C3D-4FE0-9824-2E862D96B656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22A70C07-C4E5-4CF7-BB63-23C566362FC8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1B78DC6A-FE2B-43C3-AFFB-F493BEDD4A4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AFD80455-5DEB-4328-90E7-81DCB0F1A6EA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457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CF74B730-375A-4FA3-BE5C-459B5195ABB2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648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9F33DF8A-E245-40EC-B324-9A48998B0F8F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9/24/2026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234A6820-F65C-4419-AC08-EAC5FDF81F5E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1B4DC56D-D81A-414C-A0AC-021B517C15E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5D311D0D-6D54-4CAC-8B88-8E5BF7669E5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>
            <a:lvl1pPr>
              <a:buNone/>
              <a:defRPr/>
            </a:lvl1pPr>
          </a:lstStyle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7D2D56A4-A8EA-44AC-881A-8DA4E5B6C7F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535113"/>
            <a:ext cx="4040188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53A2D3CA-625D-48C8-90BD-2CAFAF367309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57200" y="2174875"/>
            <a:ext cx="4040188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5" name="Text Placeholder 4">
            <a:extLst xmlns:a="http://schemas.openxmlformats.org/drawingml/2006/main">
              <a:ext uri="{FF2B5EF4-FFF2-40B4-BE49-F238E27FC236}">
                <a16:creationId xmlns:a16="http://schemas.microsoft.com/office/drawing/2014/main" id="{3B76F74B-4B54-4D4E-A33F-CCB735220E68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4645025" y="1535113"/>
            <a:ext cx="4041775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 xmlns:a="http://schemas.openxmlformats.org/drawingml/2006/main">
              <a:ext uri="{FF2B5EF4-FFF2-40B4-BE49-F238E27FC236}">
                <a16:creationId xmlns:a16="http://schemas.microsoft.com/office/drawing/2014/main" id="{FA1C7A5D-D20E-4072-AB50-E8C3DC4FF419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4645025" y="2174875"/>
            <a:ext cx="4041775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7" name="Date Placeholder 6">
            <a:extLst xmlns:a="http://schemas.openxmlformats.org/drawingml/2006/main">
              <a:ext uri="{FF2B5EF4-FFF2-40B4-BE49-F238E27FC236}">
                <a16:creationId xmlns:a16="http://schemas.microsoft.com/office/drawing/2014/main" id="{C311F10B-D4D4-45CE-9CBE-253F3A052B8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9/24/2026</a:t>
            </a:fld>
            <a:endParaRPr/>
          </a:p>
        </p:txBody>
      </p:sp>
      <p:sp>
        <p:nvSpPr>
          <p:cNvPr id="8" name="Footer Placeholder 7">
            <a:extLst xmlns:a="http://schemas.openxmlformats.org/drawingml/2006/main">
              <a:ext uri="{FF2B5EF4-FFF2-40B4-BE49-F238E27FC236}">
                <a16:creationId xmlns:a16="http://schemas.microsoft.com/office/drawing/2014/main" id="{0BA5DDE4-4510-4BC1-AA91-55C49A3E7424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Slide Number Placeholder 8">
            <a:extLst xmlns:a="http://schemas.openxmlformats.org/drawingml/2006/main">
              <a:ext uri="{FF2B5EF4-FFF2-40B4-BE49-F238E27FC236}">
                <a16:creationId xmlns:a16="http://schemas.microsoft.com/office/drawing/2014/main" id="{51AB5E52-3978-4598-BFC5-7D365EC8A42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BC026BF4-E9F1-49BA-A035-DA2FF3B0148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Date Placeholder 2">
            <a:extLst xmlns:a="http://schemas.openxmlformats.org/drawingml/2006/main">
              <a:ext uri="{FF2B5EF4-FFF2-40B4-BE49-F238E27FC236}">
                <a16:creationId xmlns:a16="http://schemas.microsoft.com/office/drawing/2014/main" id="{C1B78363-932C-4FA4-B6AD-3AB56938BC4D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9/24/2026</a:t>
            </a:fld>
            <a:endParaRPr/>
          </a:p>
        </p:txBody>
      </p:sp>
      <p:sp>
        <p:nvSpPr>
          <p:cNvPr id="4" name="Footer Placeholder 3">
            <a:extLst xmlns:a="http://schemas.openxmlformats.org/drawingml/2006/main">
              <a:ext uri="{FF2B5EF4-FFF2-40B4-BE49-F238E27FC236}">
                <a16:creationId xmlns:a16="http://schemas.microsoft.com/office/drawing/2014/main" id="{AE6D76C1-8031-4E78-938C-BC70BF6B4494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lide Number Placeholder 4">
            <a:extLst xmlns:a="http://schemas.openxmlformats.org/drawingml/2006/main">
              <a:ext uri="{FF2B5EF4-FFF2-40B4-BE49-F238E27FC236}">
                <a16:creationId xmlns:a16="http://schemas.microsoft.com/office/drawing/2014/main" id="{6BEB2871-7A60-41C6-9AA1-B7705580E42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Date Placeholder 1">
            <a:extLst xmlns:a="http://schemas.openxmlformats.org/drawingml/2006/main">
              <a:ext uri="{FF2B5EF4-FFF2-40B4-BE49-F238E27FC236}">
                <a16:creationId xmlns:a16="http://schemas.microsoft.com/office/drawing/2014/main" id="{4CC44468-FFC9-4B7F-9851-DFDB558FE484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9/24/2026</a:t>
            </a:fld>
            <a:endParaRPr/>
          </a:p>
        </p:txBody>
      </p:sp>
      <p:sp>
        <p:nvSpPr>
          <p:cNvPr id="3" name="Footer Placeholder 2">
            <a:extLst xmlns:a="http://schemas.openxmlformats.org/drawingml/2006/main">
              <a:ext uri="{FF2B5EF4-FFF2-40B4-BE49-F238E27FC236}">
                <a16:creationId xmlns:a16="http://schemas.microsoft.com/office/drawing/2014/main" id="{7F54DCFC-F7B4-497A-BC54-3B7D2DA6D3BF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3C631844-5758-4BE0-A5DB-4B48B9AF9170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8.xml><?xml version="1.0" encoding="utf-8"?>
<p:sldLayout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476A2518-990A-4A1D-8AB7-59ABF5EE0F9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3050"/>
            <a:ext cx="3008313" cy="1162050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1B17D8BC-74BD-4A7C-87EE-BBDD650D5B63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3575050" y="273050"/>
            <a:ext cx="5111750" cy="585311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CA9A934E-8C4D-43C2-BFDC-5E25DF25473B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57200" y="1435100"/>
            <a:ext cx="3008313" cy="4691063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E29C725B-4858-4915-BBFA-64F2712CC925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9/24/2026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8ED071C6-978C-430F-99A6-93F28062EC7C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D66D0B55-A866-4476-8FB2-5444CF765F4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9.xml><?xml version="1.0" encoding="utf-8"?>
<p:sldLayout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8B81098C-F0AA-4D01-BDB0-25775DF363C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792288" y="4800600"/>
            <a:ext cx="5486400" cy="566738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FBE80A00-9313-48D0-94CD-4CD98839F460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1792288" y="612775"/>
            <a:ext cx="5486400" cy="4114800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 xmlns:a="http://schemas.openxmlformats.org/drawingml/2006/main"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577E3A6B-A983-4574-95DA-3A1F93491221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792288" y="5367338"/>
            <a:ext cx="5486400" cy="804862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9E5550CD-B0A7-43F2-81A7-4FAAD73FC2AB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9/24/2026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4B110210-62BD-4FA0-A3AB-4E449FA99871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C7666E07-B876-49C6-B78A-117F1109A75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10.xml><?xml version="1.0" encoding="utf-8"?>
<p:sldLayout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26ADB99D-19C1-4E31-ADBB-2B69EDD17EE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40A4E07A-4F0D-4AAE-BE22-6DEAA9F6E49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ABC779C2-C892-44FC-B267-A714510C3BD0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9/24/2026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53BC9418-0C2C-4305-896F-6C7A6608FC6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636DB1F5-8ACE-4755-AA73-367AA1F11BE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Vertical Title 1">
            <a:extLst xmlns:a="http://schemas.openxmlformats.org/drawingml/2006/main">
              <a:ext uri="{FF2B5EF4-FFF2-40B4-BE49-F238E27FC236}">
                <a16:creationId xmlns:a16="http://schemas.microsoft.com/office/drawing/2014/main" id="{156BC180-A271-47C7-AC14-8DA25C5587F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29400" y="274638"/>
            <a:ext cx="20574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600BC46F-02F1-430F-A959-2AEBEA52BC2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274638"/>
            <a:ext cx="60198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6EEE7907-BEAC-495E-AD55-5CDBE0AAE97A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9/24/2026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079F5BBE-965D-4414-A26D-BA3BD4204163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77527024-5078-4F52-926C-D3D20910EE6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1e6590092ae4c32" /><Relationship Type="http://schemas.openxmlformats.org/officeDocument/2006/relationships/slideLayout" Target="/ppt/slideLayouts/slideLayout1.xml" Id="R558b9adaee354b00" /><Relationship Type="http://schemas.openxmlformats.org/officeDocument/2006/relationships/slideLayout" Target="/ppt/slideLayouts/slideLayout2.xml" Id="Rc937e72799ee41d8" /><Relationship Type="http://schemas.openxmlformats.org/officeDocument/2006/relationships/slideLayout" Target="/ppt/slideLayouts/slideLayout3.xml" Id="R731341bf7b8146e6" /><Relationship Type="http://schemas.openxmlformats.org/officeDocument/2006/relationships/slideLayout" Target="/ppt/slideLayouts/slideLayout4.xml" Id="Rdc133bf43f0b4df3" /><Relationship Type="http://schemas.openxmlformats.org/officeDocument/2006/relationships/slideLayout" Target="/ppt/slideLayouts/slideLayout5.xml" Id="Re0b9a1035a944676" /><Relationship Type="http://schemas.openxmlformats.org/officeDocument/2006/relationships/slideLayout" Target="/ppt/slideLayouts/slideLayout6.xml" Id="Re1db6884425d4e38" /><Relationship Type="http://schemas.openxmlformats.org/officeDocument/2006/relationships/slideLayout" Target="/ppt/slideLayouts/slideLayout7.xml" Id="R2c4059311b1c4b13" /><Relationship Type="http://schemas.openxmlformats.org/officeDocument/2006/relationships/slideLayout" Target="/ppt/slideLayouts/slideLayout8.xml" Id="Rb2db152dfe514ed2" /><Relationship Type="http://schemas.openxmlformats.org/officeDocument/2006/relationships/slideLayout" Target="/ppt/slideLayouts/slideLayout9.xml" Id="Rd35d5a8be88342f9" /><Relationship Type="http://schemas.openxmlformats.org/officeDocument/2006/relationships/slideLayout" Target="/ppt/slideLayouts/slideLayout10.xml" Id="R7a5cd7a5f1fd4a91" /><Relationship Type="http://schemas.openxmlformats.org/officeDocument/2006/relationships/slideLayout" Target="/ppt/slideLayouts/slideLayout11.xml" Id="Rb055a8799b764843" /></Relationships>
</file>

<file path=ppt/slideMasters/slideMaster1.xml><?xml version="1.0" encoding="utf-8"?>
<p:sldMaster xmlns:p="http://schemas.openxmlformats.org/presentationml/2006/main">
  <p:cSld>
    <p:bg>
      <p:bgPr>
        <a:solidFill xmlns:a="http://schemas.openxmlformats.org/drawingml/2006/main">
          <a:srgbClr val="050C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050AEDD4-3D5A-4FA0-B08A-B177DBA6B44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2B74842C-D410-4A4C-BC39-E48D931B21D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600200"/>
            <a:ext cx="8229600" cy="45259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802AE997-EAE1-4E78-8B85-8E666288DC68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5BCAD085-E8A6-8845-BD4E-CB4CCA059FC4}" type="datetimeFigureOut">
              <a:t>9/24/2026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5643D1D1-F8A5-4693-A1DC-954A2E10F0D4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09A220B5-E830-4332-9591-52E0E3C2159C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58b9adaee354b00"/>
    <p:sldLayoutId xmlns:r="http://schemas.openxmlformats.org/officeDocument/2006/relationships" id="2147483650" r:id="Rc937e72799ee41d8"/>
    <p:sldLayoutId xmlns:r="http://schemas.openxmlformats.org/officeDocument/2006/relationships" id="2147483651" r:id="R731341bf7b8146e6"/>
    <p:sldLayoutId xmlns:r="http://schemas.openxmlformats.org/officeDocument/2006/relationships" id="2147483652" r:id="Rdc133bf43f0b4df3"/>
    <p:sldLayoutId xmlns:r="http://schemas.openxmlformats.org/officeDocument/2006/relationships" id="2147483653" r:id="Re0b9a1035a944676"/>
    <p:sldLayoutId xmlns:r="http://schemas.openxmlformats.org/officeDocument/2006/relationships" id="2147483654" r:id="Re1db6884425d4e38"/>
    <p:sldLayoutId xmlns:r="http://schemas.openxmlformats.org/officeDocument/2006/relationships" id="2147483655" r:id="R2c4059311b1c4b13"/>
    <p:sldLayoutId xmlns:r="http://schemas.openxmlformats.org/officeDocument/2006/relationships" id="2147483656" r:id="Rb2db152dfe514ed2"/>
    <p:sldLayoutId xmlns:r="http://schemas.openxmlformats.org/officeDocument/2006/relationships" id="2147483657" r:id="Rd35d5a8be88342f9"/>
    <p:sldLayoutId xmlns:r="http://schemas.openxmlformats.org/officeDocument/2006/relationships" id="2147483658" r:id="R7a5cd7a5f1fd4a91"/>
    <p:sldLayoutId xmlns:r="http://schemas.openxmlformats.org/officeDocument/2006/relationships" id="2147483659" r:id="Rb055a8799b764843"/>
  </p:sldLayoutIdLst>
  <p:txStyles>
    <p:titleStyle>
      <a:lvl1pPr xmlns:a="http://schemas.openxmlformats.org/drawingml/2006/main" algn="ctr" defTabSz="4572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4572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4572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4572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4572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4572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dec1a1836cb14b09" /><Relationship Type="http://schemas.openxmlformats.org/officeDocument/2006/relationships/notesSlide" Target="/ppt/notesSlides/notesSlide1.xml" Id="R594709fd054f4cb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aa1953670d5148a9" /><Relationship Type="http://schemas.openxmlformats.org/officeDocument/2006/relationships/image" Target="/ppt/media/image.png" Id="Rcc190fb9ede04538" /><Relationship Type="http://schemas.openxmlformats.org/officeDocument/2006/relationships/image" Target="/ppt/media/image2.png" Id="Rc7a3b60b5d6a496b" /><Relationship Type="http://schemas.openxmlformats.org/officeDocument/2006/relationships/image" Target="/ppt/media/image3.png" Id="Rfef4ed16fd6b499b" /><Relationship Type="http://schemas.openxmlformats.org/officeDocument/2006/relationships/notesSlide" Target="/ppt/notesSlides/notesSlide2.xml" Id="Re62a6402e8ac468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c5963c333f8745aa" /><Relationship Type="http://schemas.openxmlformats.org/officeDocument/2006/relationships/image" Target="/ppt/media/image4.png" Id="R797edfaa651a471e" /><Relationship Type="http://schemas.openxmlformats.org/officeDocument/2006/relationships/notesSlide" Target="/ppt/notesSlides/notesSlide3.xml" Id="R6c7adccfdc254d6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99b754d9ec4c4e1f" /><Relationship Type="http://schemas.openxmlformats.org/officeDocument/2006/relationships/image" Target="/ppt/media/image5.png" Id="Rcd76ff28bfd3484c" /><Relationship Type="http://schemas.openxmlformats.org/officeDocument/2006/relationships/image" Target="/ppt/media/image6.png" Id="Rde97775ef07746c8" /><Relationship Type="http://schemas.openxmlformats.org/officeDocument/2006/relationships/image" Target="/ppt/media/image7.png" Id="Rc8b7e4166c2b4ded" /><Relationship Type="http://schemas.openxmlformats.org/officeDocument/2006/relationships/image" Target="/ppt/media/image3.png" Id="R0d333a20a51c4b9d" /><Relationship Type="http://schemas.openxmlformats.org/officeDocument/2006/relationships/image" Target="/ppt/media/image8.png" Id="R5a2cd01329bb4535" /><Relationship Type="http://schemas.openxmlformats.org/officeDocument/2006/relationships/image" Target="/ppt/media/image9.png" Id="Rcf8302d8968f493a" /><Relationship Type="http://schemas.openxmlformats.org/officeDocument/2006/relationships/notesSlide" Target="/ppt/notesSlides/notesSlide4.xml" Id="R0015c9ad757c449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a30774efaece436e" /><Relationship Type="http://schemas.openxmlformats.org/officeDocument/2006/relationships/image" Target="/ppt/media/image10.png" Id="R7012cf66fd3749b0" /><Relationship Type="http://schemas.openxmlformats.org/officeDocument/2006/relationships/image" Target="/ppt/media/image11.png" Id="R5690175bb3bf4427" /><Relationship Type="http://schemas.openxmlformats.org/officeDocument/2006/relationships/image" Target="/ppt/media/image4.png" Id="Rc9e482b6c3314ba4" /><Relationship Type="http://schemas.openxmlformats.org/officeDocument/2006/relationships/notesSlide" Target="/ppt/notesSlides/notesSlide5.xml" Id="R1edc8786347b484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4f5bfddb648042ed" /><Relationship Type="http://schemas.openxmlformats.org/officeDocument/2006/relationships/image" Target="/ppt/media/image6.png" Id="R00d5b915ee9949e3" /><Relationship Type="http://schemas.openxmlformats.org/officeDocument/2006/relationships/image" Target="/ppt/media/image12.png" Id="Rf421406db1354c60" /><Relationship Type="http://schemas.openxmlformats.org/officeDocument/2006/relationships/image" Target="/ppt/media/image13.png" Id="R563c9afcb3a54594" /><Relationship Type="http://schemas.openxmlformats.org/officeDocument/2006/relationships/image" Target="/ppt/media/image14.png" Id="R94751789cd954ae0" /><Relationship Type="http://schemas.openxmlformats.org/officeDocument/2006/relationships/image" Target="/ppt/media/image15.png" Id="R5ae36afa550d4f87" /><Relationship Type="http://schemas.openxmlformats.org/officeDocument/2006/relationships/notesSlide" Target="/ppt/notesSlides/notesSlide6.xml" Id="R686175734bd8485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1668b342dafd4abf" /><Relationship Type="http://schemas.openxmlformats.org/officeDocument/2006/relationships/image" Target="/ppt/media/image5.png" Id="R0c809cf2d8ca4b41" /><Relationship Type="http://schemas.openxmlformats.org/officeDocument/2006/relationships/image" Target="/ppt/media/image12.png" Id="R23f36834c58b41e7" /><Relationship Type="http://schemas.openxmlformats.org/officeDocument/2006/relationships/image" Target="/ppt/media/image3.png" Id="R4cab58d1faee4a69" /><Relationship Type="http://schemas.openxmlformats.org/officeDocument/2006/relationships/image" Target="/ppt/media/image8.png" Id="R46444b0375184215" /><Relationship Type="http://schemas.openxmlformats.org/officeDocument/2006/relationships/notesSlide" Target="/ppt/notesSlides/notesSlide7.xml" Id="R13efd21eb9834fd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0a8db6fd3a5c4aff" /><Relationship Type="http://schemas.openxmlformats.org/officeDocument/2006/relationships/image" Target="/ppt/media/image16.png" Id="R0dd4f5b78311468e" /><Relationship Type="http://schemas.openxmlformats.org/officeDocument/2006/relationships/image" Target="/ppt/media/image17.png" Id="Rcd68c2f0357847ed" /><Relationship Type="http://schemas.openxmlformats.org/officeDocument/2006/relationships/image" Target="/ppt/media/image18.png" Id="R3e08c6b5a94c404a" /><Relationship Type="http://schemas.openxmlformats.org/officeDocument/2006/relationships/notesSlide" Target="/ppt/notesSlides/notesSlide8.xml" Id="R1e2585aac1b44c7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5c7183e571344b85" /><Relationship Type="http://schemas.openxmlformats.org/officeDocument/2006/relationships/image" Target="/ppt/media/image19.png" Id="Rd52ad5dbd7d34a74" /><Relationship Type="http://schemas.openxmlformats.org/officeDocument/2006/relationships/notesSlide" Target="/ppt/notesSlides/notesSlide9.xml" Id="Rd8802032047d401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42a16b0afe2c4ec4" /><Relationship Type="http://schemas.openxmlformats.org/officeDocument/2006/relationships/notesSlide" Target="/ppt/notesSlides/notesSlide10.xml" Id="R2fb56014258d4f0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a510654610744fcb" /><Relationship Type="http://schemas.openxmlformats.org/officeDocument/2006/relationships/image" Target="/ppt/media/image20.png" Id="R7709ff49b2e749b0" /><Relationship Type="http://schemas.openxmlformats.org/officeDocument/2006/relationships/image" Target="/ppt/media/image13.png" Id="R762178cacc9147d5" /><Relationship Type="http://schemas.openxmlformats.org/officeDocument/2006/relationships/image" Target="/ppt/media/image19.png" Id="R55178ab496a74f58" /><Relationship Type="http://schemas.openxmlformats.org/officeDocument/2006/relationships/image" Target="/ppt/media/image12.png" Id="R3f86c8bacad749ce" /><Relationship Type="http://schemas.openxmlformats.org/officeDocument/2006/relationships/notesSlide" Target="/ppt/notesSlides/notesSlide11.xml" Id="R0996edb062c64c50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ca2d1424587545fe" /><Relationship Type="http://schemas.openxmlformats.org/officeDocument/2006/relationships/image" Target="/ppt/media/image15.png" Id="R639405511b954a2f" /><Relationship Type="http://schemas.openxmlformats.org/officeDocument/2006/relationships/image" Target="/ppt/media/image.png" Id="R1a18e802fc274023" /><Relationship Type="http://schemas.openxmlformats.org/officeDocument/2006/relationships/image" Target="/ppt/media/image13.png" Id="R1270b750b1eb4713" /><Relationship Type="http://schemas.openxmlformats.org/officeDocument/2006/relationships/image" Target="/ppt/media/image5.png" Id="Rac0ac8e7623046d1" /><Relationship Type="http://schemas.openxmlformats.org/officeDocument/2006/relationships/image" Target="/ppt/media/image21.png" Id="Ra45af232cc384f65" /><Relationship Type="http://schemas.openxmlformats.org/officeDocument/2006/relationships/image" Target="/ppt/media/image6.png" Id="R675a0a77617d47dd" /><Relationship Type="http://schemas.openxmlformats.org/officeDocument/2006/relationships/image" Target="/ppt/media/image22.png" Id="R60608d867bcb45a2" /><Relationship Type="http://schemas.openxmlformats.org/officeDocument/2006/relationships/image" Target="/ppt/media/image3.png" Id="Redf5068c69ef4598" /><Relationship Type="http://schemas.openxmlformats.org/officeDocument/2006/relationships/image" Target="/ppt/media/image7.png" Id="R94bc239ae22b4bb1" /><Relationship Type="http://schemas.openxmlformats.org/officeDocument/2006/relationships/notesSlide" Target="/ppt/notesSlides/notesSlide12.xml" Id="Re977aa85be874cfb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e0a219b40e3d441d" /><Relationship Type="http://schemas.openxmlformats.org/officeDocument/2006/relationships/image" Target="/ppt/media/image8.png" Id="Re28bed5c13e34f40" /><Relationship Type="http://schemas.openxmlformats.org/officeDocument/2006/relationships/image" Target="/ppt/media/image17.png" Id="Rc49140ee9a6e4425" /><Relationship Type="http://schemas.openxmlformats.org/officeDocument/2006/relationships/notesSlide" Target="/ppt/notesSlides/notesSlide13.xml" Id="R79fcc1a97bb646f8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446797291ab44938" /><Relationship Type="http://schemas.openxmlformats.org/officeDocument/2006/relationships/image" Target="/ppt/media/image8.png" Id="Re652cc18f1064a53" /><Relationship Type="http://schemas.openxmlformats.org/officeDocument/2006/relationships/image" Target="/ppt/media/image23.png" Id="Ra7fb03f65ae24d1f" /><Relationship Type="http://schemas.openxmlformats.org/officeDocument/2006/relationships/image" Target="/ppt/media/image9.png" Id="Rbf67e7ac890a4f07" /><Relationship Type="http://schemas.openxmlformats.org/officeDocument/2006/relationships/notesSlide" Target="/ppt/notesSlides/notesSlide14.xml" Id="R58e3365d44fe4129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0f2a3db23739416c" /><Relationship Type="http://schemas.openxmlformats.org/officeDocument/2006/relationships/image" Target="/ppt/media/image6.png" Id="Rc295174e271745c1" /><Relationship Type="http://schemas.openxmlformats.org/officeDocument/2006/relationships/image" Target="/ppt/media/image3.png" Id="R36dd69f38e6a430f" /><Relationship Type="http://schemas.openxmlformats.org/officeDocument/2006/relationships/image" Target="/ppt/media/image16.png" Id="R67f952ddcb3a4592" /><Relationship Type="http://schemas.openxmlformats.org/officeDocument/2006/relationships/notesSlide" Target="/ppt/notesSlides/notesSlide15.xml" Id="R4cf847940066491c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64293a2abff240bf" /><Relationship Type="http://schemas.openxmlformats.org/officeDocument/2006/relationships/notesSlide" Target="/ppt/notesSlides/notesSlide16.xml" Id="Rfeec6e74ecbd4e49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fb1ebd92d09d43ad" /><Relationship Type="http://schemas.openxmlformats.org/officeDocument/2006/relationships/image" Target="/ppt/media/image13.png" Id="R88f3304ef67c4c98" /><Relationship Type="http://schemas.openxmlformats.org/officeDocument/2006/relationships/image" Target="/ppt/media/image4.png" Id="Rf8fb4dee0a424c7b" /><Relationship Type="http://schemas.openxmlformats.org/officeDocument/2006/relationships/image" Target="/ppt/media/image24.png" Id="R0efef2082f2a40f0" /><Relationship Type="http://schemas.openxmlformats.org/officeDocument/2006/relationships/image" Target="/ppt/media/image5.png" Id="R33c541547b1f40f4" /><Relationship Type="http://schemas.openxmlformats.org/officeDocument/2006/relationships/image" Target="/ppt/media/image3.png" Id="R4d53d3c5788743c7" /><Relationship Type="http://schemas.openxmlformats.org/officeDocument/2006/relationships/notesSlide" Target="/ppt/notesSlides/notesSlide17.xml" Id="Rd6e36dd6152e47fa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38e161c3f91744b9" /><Relationship Type="http://schemas.openxmlformats.org/officeDocument/2006/relationships/image" Target="/ppt/media/image25.png" Id="R79c569fae4c8429e" /><Relationship Type="http://schemas.openxmlformats.org/officeDocument/2006/relationships/image" Target="/ppt/media/image3.png" Id="R5e50825236d14baa" /><Relationship Type="http://schemas.openxmlformats.org/officeDocument/2006/relationships/notesSlide" Target="/ppt/notesSlides/notesSlide18.xml" Id="R8c7fe41d11824b97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125897b3055e4d9a" /><Relationship Type="http://schemas.openxmlformats.org/officeDocument/2006/relationships/image" Target="/ppt/media/image26.png" Id="R1c344c2fc7094e90" /><Relationship Type="http://schemas.openxmlformats.org/officeDocument/2006/relationships/notesSlide" Target="/ppt/notesSlides/notesSlide19.xml" Id="R0139f0ad1c68484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c20f947d251d4971" /><Relationship Type="http://schemas.openxmlformats.org/officeDocument/2006/relationships/notesSlide" Target="/ppt/notesSlides/notesSlide20.xml" Id="Rb2562c85f86e400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3121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F53D77C5-EECD-49E5-BCA9-41C1AEBE4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1417320"/>
            <a:ext cx="960120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100" b="1" i="0" spc="160">
                <a:solidFill>
                  <a:srgbClr val="35E0E0"/>
                </a:solidFill>
                <a:latin typeface="Calibri"/>
                <a:ea typeface="Calibri"/>
                <a:cs typeface="Calibri"/>
              </a:rPr>
              <a:t>MIS.ENTERPRISE    /    PRADEEPFORGE.COM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B4B3DC60-B38D-43CD-97C1-6BEF853FF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1874519"/>
            <a:ext cx="10789920" cy="17373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4275"/>
            </a:pPr>
            <a:r>
              <a:rPr sz="4275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MIS 10.0: CVE to Governed Risk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03917B60-188B-4DCB-B8B5-B93EE7A27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2852928"/>
            <a:ext cx="102412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900" b="0" i="0">
                <a:solidFill>
                  <a:srgbClr val="C7CDD9"/>
                </a:solidFill>
                <a:latin typeface="Calibri"/>
                <a:ea typeface="Calibri"/>
                <a:cs typeface="Calibri"/>
              </a:rPr>
              <a:t>Enterprise cyber resilience, built on the MIS 9.0 governance foundation</a:t>
            </a:r>
          </a:p>
        </p:txBody>
      </p:sp>
      <p:sp>
        <p:nvSpPr>
          <p:cNvPr id="11" name="Connector 10">
            <a:extLst xmlns:a="http://schemas.openxmlformats.org/drawingml/2006/main">
              <a:ext uri="{FF2B5EF4-FFF2-40B4-BE49-F238E27FC236}">
                <a16:creationId xmlns:a16="http://schemas.microsoft.com/office/drawing/2014/main" id="{6E9EADE9-DB88-4C7A-B40C-B9F8E60AF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3566160"/>
            <a:ext cx="1005840" cy="0"/>
          </a:xfrm>
          <a:prstGeom xmlns:a="http://schemas.openxmlformats.org/drawingml/2006/main" prst="line">
            <a:avLst/>
          </a:prstGeom>
          <a:ln xmlns:a="http://schemas.openxmlformats.org/drawingml/2006/main" w="28575">
            <a:solidFill>
              <a:srgbClr val="35E0E0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sp>
        <p:nvSpPr>
          <p:cNvPr id="12" name="TextBox 11">
            <a:extLst xmlns:a="http://schemas.openxmlformats.org/drawingml/2006/main">
              <a:ext uri="{FF2B5EF4-FFF2-40B4-BE49-F238E27FC236}">
                <a16:creationId xmlns:a16="http://schemas.microsoft.com/office/drawing/2014/main" id="{4C0C4A92-BF7F-42FD-8D56-B5504B3F9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3721608"/>
            <a:ext cx="100584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50" b="0" i="1" spc="60">
                <a:solidFill>
                  <a:srgbClr val="9FB3BF"/>
                </a:solidFill>
                <a:latin typeface="Calibri"/>
                <a:ea typeface="Calibri"/>
                <a:cs typeface="Calibri"/>
              </a:rPr>
              <a:t>Know.   Reason.   Act.   Prove.   Learn.</a:t>
            </a:r>
          </a:p>
        </p:txBody>
      </p:sp>
      <p:sp>
        <p:nvSpPr>
          <p:cNvPr id="13" name="Rounded Rectangle 12">
            <a:extLst xmlns:a="http://schemas.openxmlformats.org/drawingml/2006/main">
              <a:ext uri="{FF2B5EF4-FFF2-40B4-BE49-F238E27FC236}">
                <a16:creationId xmlns:a16="http://schemas.microsoft.com/office/drawing/2014/main" id="{73F338AC-BD1B-43D8-BD2B-0723738AA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846320"/>
            <a:ext cx="3551834" cy="457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A2230"/>
          </a:solidFill>
          <a:ln xmlns:a="http://schemas.openxmlformats.org/drawingml/2006/main" w="9525">
            <a:solidFill>
              <a:srgbClr val="164556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4" name="TextBox 13">
            <a:extLst xmlns:a="http://schemas.openxmlformats.org/drawingml/2006/main">
              <a:ext uri="{FF2B5EF4-FFF2-40B4-BE49-F238E27FC236}">
                <a16:creationId xmlns:a16="http://schemas.microsoft.com/office/drawing/2014/main" id="{08116B56-57E0-41E4-82FC-347B13A75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648" y="4846320"/>
            <a:ext cx="3460394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1050" b="0" i="0">
                <a:solidFill>
                  <a:srgbClr val="C7CDD9"/>
                </a:solidFill>
                <a:latin typeface="Calibri"/>
                <a:ea typeface="Calibri"/>
                <a:cs typeface="Calibri"/>
              </a:rPr>
              <a:t>Evidence-led prioritisation</a:t>
            </a:r>
          </a:p>
        </p:txBody>
      </p:sp>
      <p:sp>
        <p:nvSpPr>
          <p:cNvPr id="15" name="Rounded Rectangle 14">
            <a:extLst xmlns:a="http://schemas.openxmlformats.org/drawingml/2006/main">
              <a:ext uri="{FF2B5EF4-FFF2-40B4-BE49-F238E27FC236}">
                <a16:creationId xmlns:a16="http://schemas.microsoft.com/office/drawing/2014/main" id="{F68782FA-4369-4F9A-AAE8-5F0BBD472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9930" y="4846320"/>
            <a:ext cx="3551834" cy="457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A2230"/>
          </a:solidFill>
          <a:ln xmlns:a="http://schemas.openxmlformats.org/drawingml/2006/main" w="9525">
            <a:solidFill>
              <a:srgbClr val="164556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6" name="TextBox 15">
            <a:extLst xmlns:a="http://schemas.openxmlformats.org/drawingml/2006/main">
              <a:ext uri="{FF2B5EF4-FFF2-40B4-BE49-F238E27FC236}">
                <a16:creationId xmlns:a16="http://schemas.microsoft.com/office/drawing/2014/main" id="{8AECBACB-8D5B-405D-97F8-6D1354D90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5650" y="4846320"/>
            <a:ext cx="3460394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1050" b="0" i="0">
                <a:solidFill>
                  <a:srgbClr val="C7CDD9"/>
                </a:solidFill>
                <a:latin typeface="Calibri"/>
                <a:ea typeface="Calibri"/>
                <a:cs typeface="Calibri"/>
              </a:rPr>
              <a:t>Threat, exposure and business impact</a:t>
            </a:r>
          </a:p>
        </p:txBody>
      </p:sp>
      <p:sp>
        <p:nvSpPr>
          <p:cNvPr id="17" name="Rounded Rectangle 16">
            <a:extLst xmlns:a="http://schemas.openxmlformats.org/drawingml/2006/main">
              <a:ext uri="{FF2B5EF4-FFF2-40B4-BE49-F238E27FC236}">
                <a16:creationId xmlns:a16="http://schemas.microsoft.com/office/drawing/2014/main" id="{C553E9C6-3503-4195-AB7E-641A159D7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2932" y="4846320"/>
            <a:ext cx="3551834" cy="457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A2230"/>
          </a:solidFill>
          <a:ln xmlns:a="http://schemas.openxmlformats.org/drawingml/2006/main" w="9525">
            <a:solidFill>
              <a:srgbClr val="164556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8" name="TextBox 17">
            <a:extLst xmlns:a="http://schemas.openxmlformats.org/drawingml/2006/main">
              <a:ext uri="{FF2B5EF4-FFF2-40B4-BE49-F238E27FC236}">
                <a16:creationId xmlns:a16="http://schemas.microsoft.com/office/drawing/2014/main" id="{5E81A391-6464-4488-AB56-E723774A4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8652" y="4846320"/>
            <a:ext cx="3460394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1050" b="0" i="0">
                <a:solidFill>
                  <a:srgbClr val="C7CDD9"/>
                </a:solidFill>
                <a:latin typeface="Calibri"/>
                <a:ea typeface="Calibri"/>
                <a:cs typeface="Calibri"/>
              </a:rPr>
              <a:t>MIS 10.0 proposed enterprise model</a:t>
            </a:r>
          </a:p>
        </p:txBody>
      </p:sp>
      <p:sp>
        <p:nvSpPr>
          <p:cNvPr id="19" name="TextBox 18">
            <a:extLst xmlns:a="http://schemas.openxmlformats.org/drawingml/2006/main">
              <a:ext uri="{FF2B5EF4-FFF2-40B4-BE49-F238E27FC236}">
                <a16:creationId xmlns:a16="http://schemas.microsoft.com/office/drawing/2014/main" id="{14C94E5A-C024-4BC8-A3EF-A811D5760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6455664"/>
            <a:ext cx="77724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850" b="0" i="0" spc="120">
                <a:solidFill>
                  <a:srgbClr val="7894A3"/>
                </a:solidFill>
                <a:latin typeface="Calibri"/>
                <a:ea typeface="Calibri"/>
                <a:cs typeface="Calibri"/>
              </a:rPr>
              <a:t>PRADEEPFORGE    /    MIS.ENTERPRISE    /    MIS 10.0</a:t>
            </a:r>
          </a:p>
        </p:txBody>
      </p:sp>
      <p:sp>
        <p:nvSpPr>
          <p:cNvPr id="20" name="TextBox 19">
            <a:extLst xmlns:a="http://schemas.openxmlformats.org/drawingml/2006/main">
              <a:ext uri="{FF2B5EF4-FFF2-40B4-BE49-F238E27FC236}">
                <a16:creationId xmlns:a16="http://schemas.microsoft.com/office/drawing/2014/main" id="{74F3C51E-CE16-44CB-9BC7-1122990FE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93247" y="6455664"/>
            <a:ext cx="73152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850" b="0" i="0">
                <a:solidFill>
                  <a:srgbClr val="7894A3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42225349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3121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Box 1">
            <a:extLst xmlns:a="http://schemas.openxmlformats.org/drawingml/2006/main">
              <a:ext uri="{FF2B5EF4-FFF2-40B4-BE49-F238E27FC236}">
                <a16:creationId xmlns:a16="http://schemas.microsoft.com/office/drawing/2014/main" id="{C0B01F7F-5D9A-4102-8B6A-C403DA53B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75488"/>
            <a:ext cx="914400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250" b="1" i="0" spc="200">
                <a:solidFill>
                  <a:srgbClr val="35E0E0"/>
                </a:solidFill>
                <a:latin typeface="Calibri"/>
                <a:ea typeface="Calibri"/>
                <a:cs typeface="Calibri"/>
              </a:rPr>
              <a:t>THE EXECUTIVE THESIS</a:t>
            </a:r>
          </a:p>
        </p:txBody>
      </p:sp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D960D491-1152-4404-BE8D-AADEE452C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786384"/>
            <a:ext cx="11057839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2700"/>
            </a:pPr>
            <a:r>
              <a:rPr sz="270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The enterprise decision behind every CVE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1ED0D5B0-E912-4316-9113-B3B231696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1481328"/>
            <a:ext cx="11057839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300" b="0" i="1">
                <a:solidFill>
                  <a:srgbClr val="9FB3BF"/>
                </a:solidFill>
                <a:latin typeface="Calibri"/>
                <a:ea typeface="Calibri"/>
                <a:cs typeface="Calibri"/>
              </a:rPr>
              <a:t>MIS 10.0 connects vulnerability intelligence to the assets, services and owners that determine your response.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22F07B53-9FD4-42A9-9304-0D8572B66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6455664"/>
            <a:ext cx="77724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850" b="0" i="0" spc="120">
                <a:solidFill>
                  <a:srgbClr val="7894A3"/>
                </a:solidFill>
                <a:latin typeface="Calibri"/>
                <a:ea typeface="Calibri"/>
                <a:cs typeface="Calibri"/>
              </a:rPr>
              <a:t>PRADEEPFORGE    /    MIS.ENTERPRISE    /    MIS 10.0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B97D2C87-A33F-43CB-8397-3EE71B6F6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93247" y="6455664"/>
            <a:ext cx="73152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850" b="0" i="0">
                <a:solidFill>
                  <a:srgbClr val="7894A3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7" name="Rounded Rectangle 6">
            <a:extLst xmlns:a="http://schemas.openxmlformats.org/drawingml/2006/main">
              <a:ext uri="{FF2B5EF4-FFF2-40B4-BE49-F238E27FC236}">
                <a16:creationId xmlns:a16="http://schemas.microsoft.com/office/drawing/2014/main" id="{2DC950FA-0D1F-4252-ACC1-C98A2D8FA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2057400"/>
            <a:ext cx="3527450" cy="3246120"/>
          </a:xfrm>
          <a:prstGeom xmlns:a="http://schemas.openxmlformats.org/drawingml/2006/main" prst="roundRect">
            <a:avLst>
              <a:gd name="adj" fmla="val 6000"/>
            </a:avLst>
          </a:prstGeom>
          <a:solidFill xmlns:a="http://schemas.openxmlformats.org/drawingml/2006/main">
            <a:srgbClr val="0A2230"/>
          </a:solidFill>
          <a:ln xmlns:a="http://schemas.openxmlformats.org/drawingml/2006/main" w="12700">
            <a:solidFill>
              <a:srgbClr val="164556"/>
            </a:solidFill>
          </a:ln>
          <a:effectLst xmlns:a="http://schemas.openxmlformats.org/drawingml/2006/main">
            <a:outerShdw blurRad="54864" dist="32004" dir="5400000" rotWithShape="0">
              <a:srgbClr val="000000">
                <a:alpha val="28000"/>
              </a:srgbClr>
            </a:outerShdw>
          </a:effectLst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836B2358-E9DE-4EB3-BEC5-B8F06A974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2313432"/>
            <a:ext cx="352745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000" b="1" i="0">
                <a:solidFill>
                  <a:srgbClr val="164556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9" name="Oval 8">
            <a:extLst xmlns:a="http://schemas.openxmlformats.org/drawingml/2006/main">
              <a:ext uri="{FF2B5EF4-FFF2-40B4-BE49-F238E27FC236}">
                <a16:creationId xmlns:a16="http://schemas.microsoft.com/office/drawing/2014/main" id="{8D53D600-76F2-49F6-8685-47BF59518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7189" y="3008376"/>
            <a:ext cx="566928" cy="56692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A2833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36" name="Picture 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c190fb9ede0453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2183251" y="3144438"/>
            <a:ext cx="294802" cy="294802"/>
          </a:xfrm>
          <a:prstGeom xmlns:a="http://schemas.openxmlformats.org/drawingml/2006/main" prst="rect">
            <a:avLst/>
          </a:prstGeom>
        </p:spPr>
      </p:pic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03A2110B-45D7-4E0F-8D92-2135E3123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84" y="3749039"/>
            <a:ext cx="3088538" cy="548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1350" b="1" i="0" spc="60">
                <a:solidFill>
                  <a:srgbClr val="35E0E0"/>
                </a:solidFill>
                <a:latin typeface="Calibri"/>
                <a:ea typeface="Calibri"/>
                <a:cs typeface="Calibri"/>
              </a:rPr>
              <a:t>DO WE HAVE IT?</a:t>
            </a:r>
          </a:p>
        </p:txBody>
      </p:sp>
      <p:sp>
        <p:nvSpPr>
          <p:cNvPr id="12" name="TextBox 11">
            <a:extLst xmlns:a="http://schemas.openxmlformats.org/drawingml/2006/main">
              <a:ext uri="{FF2B5EF4-FFF2-40B4-BE49-F238E27FC236}">
                <a16:creationId xmlns:a16="http://schemas.microsoft.com/office/drawing/2014/main" id="{45FA4540-779C-431D-8FB5-D435AD9CD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672" y="4206240"/>
            <a:ext cx="3051962" cy="10058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</a:pPr>
            <a:r>
              <a:rPr sz="1100" b="0" i="0">
                <a:solidFill>
                  <a:srgbClr val="C7CDD9"/>
                </a:solidFill>
                <a:latin typeface="Calibri"/>
                <a:ea typeface="Calibri"/>
                <a:cs typeface="Calibri"/>
              </a:rPr>
              <a:t>Match affected products and versions to the MIS asset inventory, CMDB and SBOM evidence.</a:t>
            </a:r>
          </a:p>
        </p:txBody>
      </p:sp>
      <p:sp>
        <p:nvSpPr>
          <p:cNvPr id="13" name="Rounded Rectangle 12">
            <a:extLst xmlns:a="http://schemas.openxmlformats.org/drawingml/2006/main">
              <a:ext uri="{FF2B5EF4-FFF2-40B4-BE49-F238E27FC236}">
                <a16:creationId xmlns:a16="http://schemas.microsoft.com/office/drawing/2014/main" id="{AD26F92D-68FA-407B-9D2B-25BD1ABAF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2122" y="2057400"/>
            <a:ext cx="3527450" cy="3246120"/>
          </a:xfrm>
          <a:prstGeom xmlns:a="http://schemas.openxmlformats.org/drawingml/2006/main" prst="roundRect">
            <a:avLst>
              <a:gd name="adj" fmla="val 6000"/>
            </a:avLst>
          </a:prstGeom>
          <a:solidFill xmlns:a="http://schemas.openxmlformats.org/drawingml/2006/main">
            <a:srgbClr val="0A2230"/>
          </a:solidFill>
          <a:ln xmlns:a="http://schemas.openxmlformats.org/drawingml/2006/main" w="12700">
            <a:solidFill>
              <a:srgbClr val="164556"/>
            </a:solidFill>
          </a:ln>
          <a:effectLst xmlns:a="http://schemas.openxmlformats.org/drawingml/2006/main">
            <a:outerShdw blurRad="54864" dist="32004" dir="5400000" rotWithShape="0">
              <a:srgbClr val="000000">
                <a:alpha val="28000"/>
              </a:srgbClr>
            </a:outerShdw>
          </a:effectLst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4" name="TextBox 13">
            <a:extLst xmlns:a="http://schemas.openxmlformats.org/drawingml/2006/main">
              <a:ext uri="{FF2B5EF4-FFF2-40B4-BE49-F238E27FC236}">
                <a16:creationId xmlns:a16="http://schemas.microsoft.com/office/drawing/2014/main" id="{C95FF6B3-A65D-4180-963F-BAC6E46A2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2122" y="2313432"/>
            <a:ext cx="352745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000" b="1" i="0">
                <a:solidFill>
                  <a:srgbClr val="164556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15" name="Oval 14">
            <a:extLst xmlns:a="http://schemas.openxmlformats.org/drawingml/2006/main">
              <a:ext uri="{FF2B5EF4-FFF2-40B4-BE49-F238E27FC236}">
                <a16:creationId xmlns:a16="http://schemas.microsoft.com/office/drawing/2014/main" id="{484890C9-38B8-4806-86A1-91BCD4D68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2383" y="3008376"/>
            <a:ext cx="566928" cy="56692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A2833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42" name="Picture 1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7a3b60b5d6a496b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948446" y="3144438"/>
            <a:ext cx="294802" cy="294802"/>
          </a:xfrm>
          <a:prstGeom xmlns:a="http://schemas.openxmlformats.org/drawingml/2006/main" prst="rect">
            <a:avLst/>
          </a:prstGeom>
        </p:spPr>
      </p:pic>
      <p:sp>
        <p:nvSpPr>
          <p:cNvPr id="17" name="TextBox 16">
            <a:extLst xmlns:a="http://schemas.openxmlformats.org/drawingml/2006/main">
              <a:ext uri="{FF2B5EF4-FFF2-40B4-BE49-F238E27FC236}">
                <a16:creationId xmlns:a16="http://schemas.microsoft.com/office/drawing/2014/main" id="{CF94D73D-BC60-4513-AD8C-19436E786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1578" y="3749039"/>
            <a:ext cx="3088538" cy="548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1350" b="1" i="0" spc="60">
                <a:solidFill>
                  <a:srgbClr val="35E0E0"/>
                </a:solidFill>
                <a:latin typeface="Calibri"/>
                <a:ea typeface="Calibri"/>
                <a:cs typeface="Calibri"/>
              </a:rPr>
              <a:t>CAN IT BE EXPLOITED HERE?</a:t>
            </a:r>
          </a:p>
        </p:txBody>
      </p:sp>
      <p:sp>
        <p:nvSpPr>
          <p:cNvPr id="18" name="TextBox 17">
            <a:extLst xmlns:a="http://schemas.openxmlformats.org/drawingml/2006/main">
              <a:ext uri="{FF2B5EF4-FFF2-40B4-BE49-F238E27FC236}">
                <a16:creationId xmlns:a16="http://schemas.microsoft.com/office/drawing/2014/main" id="{196671B8-479C-473A-8F2C-E0A920839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69866" y="4206240"/>
            <a:ext cx="3051962" cy="10058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</a:pPr>
            <a:r>
              <a:rPr sz="1100" b="0" i="0">
                <a:solidFill>
                  <a:srgbClr val="C7CDD9"/>
                </a:solidFill>
                <a:latin typeface="Calibri"/>
                <a:ea typeface="Calibri"/>
                <a:cs typeface="Calibri"/>
              </a:rPr>
              <a:t>Assess reachable code, access paths and verified controls in your environment.</a:t>
            </a:r>
          </a:p>
        </p:txBody>
      </p:sp>
      <p:sp>
        <p:nvSpPr>
          <p:cNvPr id="19" name="Rounded Rectangle 18">
            <a:extLst xmlns:a="http://schemas.openxmlformats.org/drawingml/2006/main">
              <a:ext uri="{FF2B5EF4-FFF2-40B4-BE49-F238E27FC236}">
                <a16:creationId xmlns:a16="http://schemas.microsoft.com/office/drawing/2014/main" id="{DFD06982-5C8C-49B4-A3E5-207620489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7316" y="2057400"/>
            <a:ext cx="3527450" cy="3246120"/>
          </a:xfrm>
          <a:prstGeom xmlns:a="http://schemas.openxmlformats.org/drawingml/2006/main" prst="roundRect">
            <a:avLst>
              <a:gd name="adj" fmla="val 6000"/>
            </a:avLst>
          </a:prstGeom>
          <a:solidFill xmlns:a="http://schemas.openxmlformats.org/drawingml/2006/main">
            <a:srgbClr val="0A2230"/>
          </a:solidFill>
          <a:ln xmlns:a="http://schemas.openxmlformats.org/drawingml/2006/main" w="12700">
            <a:solidFill>
              <a:srgbClr val="164556"/>
            </a:solidFill>
          </a:ln>
          <a:effectLst xmlns:a="http://schemas.openxmlformats.org/drawingml/2006/main">
            <a:outerShdw blurRad="54864" dist="32004" dir="5400000" rotWithShape="0">
              <a:srgbClr val="000000">
                <a:alpha val="28000"/>
              </a:srgbClr>
            </a:outerShdw>
          </a:effectLst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0" name="TextBox 19">
            <a:extLst xmlns:a="http://schemas.openxmlformats.org/drawingml/2006/main">
              <a:ext uri="{FF2B5EF4-FFF2-40B4-BE49-F238E27FC236}">
                <a16:creationId xmlns:a16="http://schemas.microsoft.com/office/drawing/2014/main" id="{A4398AA5-6FEF-4980-984F-B8229146C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7316" y="2313432"/>
            <a:ext cx="352745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000" b="1" i="0">
                <a:solidFill>
                  <a:srgbClr val="164556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21" name="Oval 20">
            <a:extLst xmlns:a="http://schemas.openxmlformats.org/drawingml/2006/main">
              <a:ext uri="{FF2B5EF4-FFF2-40B4-BE49-F238E27FC236}">
                <a16:creationId xmlns:a16="http://schemas.microsoft.com/office/drawing/2014/main" id="{48FD1FB7-6C31-4806-9E47-C3FFB44A8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77577" y="3008376"/>
            <a:ext cx="566928" cy="56692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A2833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48" name="Picture 2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ef4ed16fd6b499b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713640" y="3144438"/>
            <a:ext cx="294802" cy="294802"/>
          </a:xfrm>
          <a:prstGeom xmlns:a="http://schemas.openxmlformats.org/drawingml/2006/main" prst="rect">
            <a:avLst/>
          </a:prstGeom>
        </p:spPr>
      </p:pic>
      <p:sp>
        <p:nvSpPr>
          <p:cNvPr id="23" name="TextBox 22">
            <a:extLst xmlns:a="http://schemas.openxmlformats.org/drawingml/2006/main">
              <a:ext uri="{FF2B5EF4-FFF2-40B4-BE49-F238E27FC236}">
                <a16:creationId xmlns:a16="http://schemas.microsoft.com/office/drawing/2014/main" id="{C15AC5BF-5C38-4CC6-874D-740D7DACD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6772" y="3749039"/>
            <a:ext cx="3088538" cy="548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1350" b="1" i="0" spc="60">
                <a:solidFill>
                  <a:srgbClr val="35E0E0"/>
                </a:solidFill>
                <a:latin typeface="Calibri"/>
                <a:ea typeface="Calibri"/>
                <a:cs typeface="Calibri"/>
              </a:rPr>
              <a:t>WHAT HAPPENS IF IT IS?</a:t>
            </a:r>
          </a:p>
        </p:txBody>
      </p:sp>
      <p:sp>
        <p:nvSpPr>
          <p:cNvPr id="24" name="TextBox 23">
            <a:extLst xmlns:a="http://schemas.openxmlformats.org/drawingml/2006/main">
              <a:ext uri="{FF2B5EF4-FFF2-40B4-BE49-F238E27FC236}">
                <a16:creationId xmlns:a16="http://schemas.microsoft.com/office/drawing/2014/main" id="{3F665FFB-83F8-473A-8A5D-F0A9BF4F3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5060" y="4206240"/>
            <a:ext cx="3051962" cy="10058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</a:pPr>
            <a:r>
              <a:rPr sz="1100" b="0" i="0">
                <a:solidFill>
                  <a:srgbClr val="C7CDD9"/>
                </a:solidFill>
                <a:latin typeface="Calibri"/>
                <a:ea typeface="Calibri"/>
                <a:cs typeface="Calibri"/>
              </a:rPr>
              <a:t>Identify affected services, sensitive data and accountable owners. Assess reporting duties if an incident occurs.</a:t>
            </a:r>
          </a:p>
        </p:txBody>
      </p:sp>
    </p:spTree>
    <p:extLst>
      <p:ext uri="{BB962C8B-B14F-4D97-AF65-F5344CB8AC3E}">
        <p14:creationId xmlns:p14="http://schemas.microsoft.com/office/powerpoint/2010/main" val="133550871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3121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Box 1">
            <a:extLst xmlns:a="http://schemas.openxmlformats.org/drawingml/2006/main">
              <a:ext uri="{FF2B5EF4-FFF2-40B4-BE49-F238E27FC236}">
                <a16:creationId xmlns:a16="http://schemas.microsoft.com/office/drawing/2014/main" id="{A9131715-5710-43CA-9523-46D3F74C6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75488"/>
            <a:ext cx="914400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250" b="1" i="0" spc="200">
                <a:solidFill>
                  <a:srgbClr val="35E0E0"/>
                </a:solidFill>
                <a:latin typeface="Calibri"/>
                <a:ea typeface="Calibri"/>
                <a:cs typeface="Calibri"/>
              </a:rPr>
              <a:t>MIS 9.0 FOUNDATION, MIS 10.0 EXTENSION</a:t>
            </a:r>
          </a:p>
        </p:txBody>
      </p:sp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ED60A542-8F33-42C0-ABC8-505CAD138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786384"/>
            <a:ext cx="11057839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2700"/>
            </a:pPr>
            <a:r>
              <a:rPr sz="270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Three evidence layers inside one governed chain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92C69970-88B7-4940-A1F4-45E17ADF1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6455664"/>
            <a:ext cx="77724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850" b="0" i="0" spc="120">
                <a:solidFill>
                  <a:srgbClr val="7894A3"/>
                </a:solidFill>
                <a:latin typeface="Calibri"/>
                <a:ea typeface="Calibri"/>
                <a:cs typeface="Calibri"/>
              </a:rPr>
              <a:t>PRADEEPFORGE    /    MIS.ENTERPRISE    /    MIS 10.0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E2157A32-CB89-45A1-8AF4-CD3EA6711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93247" y="6455664"/>
            <a:ext cx="73152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850" b="0" i="0">
                <a:solidFill>
                  <a:srgbClr val="7894A3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6" name="Chevron 5">
            <a:extLst xmlns:a="http://schemas.openxmlformats.org/drawingml/2006/main">
              <a:ext uri="{FF2B5EF4-FFF2-40B4-BE49-F238E27FC236}">
                <a16:creationId xmlns:a16="http://schemas.microsoft.com/office/drawing/2014/main" id="{B2D29D60-1FE8-4ED5-9025-91ABDA93E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2103120"/>
            <a:ext cx="3650284" cy="1325880"/>
          </a:xfrm>
          <a:prstGeom xmlns:a="http://schemas.openxmlformats.org/drawingml/2006/main" prst="chevron">
            <a:avLst>
              <a:gd name="adj" fmla="val 28000"/>
            </a:avLst>
          </a:prstGeom>
          <a:solidFill xmlns:a="http://schemas.openxmlformats.org/drawingml/2006/main">
            <a:srgbClr val="35E0E0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wrap="square" lIns="109728" tIns="0" rIns="201168" bIns="0" anchor="ctr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1500" b="1">
                <a:solidFill>
                  <a:srgbClr val="03121A"/>
                </a:solidFill>
                <a:latin typeface="Calibri"/>
                <a:ea typeface="Calibri"/>
                <a:cs typeface="Calibri"/>
              </a:rPr>
              <a:t>LAYER 1</a:t>
            </a:r>
          </a:p>
          <a:p xmlns:a="http://schemas.openxmlformats.org/drawingml/2006/main">
            <a:pPr algn="ctr">
              <a:buNone/>
            </a:pPr>
            <a:r>
              <a:rPr sz="1050">
                <a:solidFill>
                  <a:srgbClr val="03121A"/>
                </a:solidFill>
                <a:latin typeface="Calibri"/>
                <a:ea typeface="Calibri"/>
                <a:cs typeface="Calibri"/>
              </a:rPr>
              <a:t>Vulnerability intelligence</a:t>
            </a:r>
          </a:p>
        </p:txBody>
      </p:sp>
      <p:sp>
        <p:nvSpPr>
          <p:cNvPr id="7" name="Chevron 6">
            <a:extLst xmlns:a="http://schemas.openxmlformats.org/drawingml/2006/main">
              <a:ext uri="{FF2B5EF4-FFF2-40B4-BE49-F238E27FC236}">
                <a16:creationId xmlns:a16="http://schemas.microsoft.com/office/drawing/2014/main" id="{FE17A723-EA14-49ED-B21D-1CFBCBF3C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1162" y="2103120"/>
            <a:ext cx="3650284" cy="1325880"/>
          </a:xfrm>
          <a:prstGeom xmlns:a="http://schemas.openxmlformats.org/drawingml/2006/main" prst="chevron">
            <a:avLst>
              <a:gd name="adj" fmla="val 28000"/>
            </a:avLst>
          </a:prstGeom>
          <a:solidFill xmlns:a="http://schemas.openxmlformats.org/drawingml/2006/main">
            <a:srgbClr val="35E0E0">
              <a:alpha val="100000"/>
            </a:srgbClr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wrap="square" lIns="109728" tIns="0" rIns="201168" bIns="0" anchor="ctr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1500" b="1">
                <a:solidFill>
                  <a:srgbClr val="03121A"/>
                </a:solidFill>
                <a:latin typeface="Calibri"/>
                <a:ea typeface="Calibri"/>
                <a:cs typeface="Calibri"/>
              </a:rPr>
              <a:t>LAYER 2</a:t>
            </a:r>
          </a:p>
          <a:p xmlns:a="http://schemas.openxmlformats.org/drawingml/2006/main">
            <a:pPr algn="ctr">
              <a:buNone/>
            </a:pPr>
            <a:r>
              <a:rPr sz="1050">
                <a:solidFill>
                  <a:srgbClr val="03121A"/>
                </a:solidFill>
                <a:latin typeface="Calibri"/>
                <a:ea typeface="Calibri"/>
                <a:cs typeface="Calibri"/>
              </a:rPr>
              <a:t>Enterprise exposure</a:t>
            </a:r>
          </a:p>
        </p:txBody>
      </p:sp>
      <p:sp>
        <p:nvSpPr>
          <p:cNvPr id="8" name="Chevron 7">
            <a:extLst xmlns:a="http://schemas.openxmlformats.org/drawingml/2006/main">
              <a:ext uri="{FF2B5EF4-FFF2-40B4-BE49-F238E27FC236}">
                <a16:creationId xmlns:a16="http://schemas.microsoft.com/office/drawing/2014/main" id="{9353B3EA-1405-4515-8349-A328D3D58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75396" y="2103120"/>
            <a:ext cx="3650284" cy="1325880"/>
          </a:xfrm>
          <a:prstGeom xmlns:a="http://schemas.openxmlformats.org/drawingml/2006/main" prst="chevron">
            <a:avLst>
              <a:gd name="adj" fmla="val 28000"/>
            </a:avLst>
          </a:prstGeom>
          <a:solidFill xmlns:a="http://schemas.openxmlformats.org/drawingml/2006/main">
            <a:srgbClr val="35E0E0">
              <a:alpha val="100000"/>
            </a:srgbClr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wrap="square" lIns="109728" tIns="0" rIns="201168" bIns="0" anchor="ctr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1500" b="1">
                <a:solidFill>
                  <a:srgbClr val="03121A"/>
                </a:solidFill>
                <a:latin typeface="Calibri"/>
                <a:ea typeface="Calibri"/>
                <a:cs typeface="Calibri"/>
              </a:rPr>
              <a:t>LAYER 3</a:t>
            </a:r>
          </a:p>
          <a:p xmlns:a="http://schemas.openxmlformats.org/drawingml/2006/main">
            <a:pPr algn="ctr">
              <a:buNone/>
            </a:pPr>
            <a:r>
              <a:rPr sz="1050">
                <a:solidFill>
                  <a:srgbClr val="03121A"/>
                </a:solidFill>
                <a:latin typeface="Calibri"/>
                <a:ea typeface="Calibri"/>
                <a:cs typeface="Calibri"/>
              </a:rPr>
              <a:t>Business and governance context</a:t>
            </a:r>
          </a:p>
        </p:txBody>
      </p:sp>
      <p:sp>
        <p:nvSpPr>
          <p:cNvPr id="9" name="Rounded Rectangle 8">
            <a:extLst xmlns:a="http://schemas.openxmlformats.org/drawingml/2006/main">
              <a:ext uri="{FF2B5EF4-FFF2-40B4-BE49-F238E27FC236}">
                <a16:creationId xmlns:a16="http://schemas.microsoft.com/office/drawing/2014/main" id="{473F658C-B446-459A-8844-CE2EF483D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3931920"/>
            <a:ext cx="11057839" cy="1417320"/>
          </a:xfrm>
          <a:prstGeom xmlns:a="http://schemas.openxmlformats.org/drawingml/2006/main" prst="roundRect">
            <a:avLst>
              <a:gd name="adj" fmla="val 6000"/>
            </a:avLst>
          </a:prstGeom>
          <a:solidFill xmlns:a="http://schemas.openxmlformats.org/drawingml/2006/main">
            <a:srgbClr val="06202A"/>
          </a:solidFill>
          <a:ln xmlns:a="http://schemas.openxmlformats.org/drawingml/2006/main" w="12700">
            <a:solidFill>
              <a:srgbClr val="164556"/>
            </a:solidFill>
          </a:ln>
          <a:effectLst xmlns:a="http://schemas.openxmlformats.org/drawingml/2006/main">
            <a:outerShdw blurRad="54864" dist="32004" dir="5400000" rotWithShape="0">
              <a:srgbClr val="000000">
                <a:alpha val="28000"/>
              </a:srgbClr>
            </a:outerShdw>
          </a:effectLst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0" name="Oval 9">
            <a:extLst xmlns:a="http://schemas.openxmlformats.org/drawingml/2006/main">
              <a:ext uri="{FF2B5EF4-FFF2-40B4-BE49-F238E27FC236}">
                <a16:creationId xmlns:a16="http://schemas.microsoft.com/office/drawing/2014/main" id="{B77D2417-A80F-4CC6-BB7C-1F40F31A4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7" y="4366260"/>
            <a:ext cx="548640" cy="54864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A2833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24" name="Picture 1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7edfaa651a471e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27201" y="4497933"/>
            <a:ext cx="285292" cy="285292"/>
          </a:xfrm>
          <a:prstGeom xmlns:a="http://schemas.openxmlformats.org/drawingml/2006/main" prst="rect">
            <a:avLst/>
          </a:prstGeom>
        </p:spPr>
      </p:pic>
      <p:sp>
        <p:nvSpPr>
          <p:cNvPr id="12" name="TextBox 11">
            <a:extLst xmlns:a="http://schemas.openxmlformats.org/drawingml/2006/main">
              <a:ext uri="{FF2B5EF4-FFF2-40B4-BE49-F238E27FC236}">
                <a16:creationId xmlns:a16="http://schemas.microsoft.com/office/drawing/2014/main" id="{B2BB25E0-47DB-4E15-B9BA-865F1184F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1328" y="4160520"/>
            <a:ext cx="9869119" cy="9601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</a:pPr>
            <a:r>
              <a:rPr sz="135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MIS 9.0 supplies the governing principles: AI advises, people authorise, and verification remains separate from execution. MIS 10.0 extends the evidence and enterprise context.</a:t>
            </a:r>
          </a:p>
        </p:txBody>
      </p:sp>
      <p:sp>
        <p:nvSpPr>
          <p:cNvPr id="13" name="TextBox 12">
            <a:extLst xmlns:a="http://schemas.openxmlformats.org/drawingml/2006/main">
              <a:ext uri="{FF2B5EF4-FFF2-40B4-BE49-F238E27FC236}">
                <a16:creationId xmlns:a16="http://schemas.microsoft.com/office/drawing/2014/main" id="{10C9BCE0-B619-48AA-8C81-AA80B1737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5623560"/>
            <a:ext cx="11057839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1100" b="0" i="1">
                <a:solidFill>
                  <a:srgbClr val="9FB3BF"/>
                </a:solidFill>
                <a:latin typeface="Calibri"/>
                <a:ea typeface="Calibri"/>
                <a:cs typeface="Calibri"/>
              </a:rPr>
              <a:t>KNOW     REASON     ACT     PROVE     LEARN</a:t>
            </a:r>
          </a:p>
        </p:txBody>
      </p:sp>
    </p:spTree>
    <p:extLst>
      <p:ext uri="{BB962C8B-B14F-4D97-AF65-F5344CB8AC3E}">
        <p14:creationId xmlns:p14="http://schemas.microsoft.com/office/powerpoint/2010/main" val="9157766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3121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Box 1">
            <a:extLst xmlns:a="http://schemas.openxmlformats.org/drawingml/2006/main">
              <a:ext uri="{FF2B5EF4-FFF2-40B4-BE49-F238E27FC236}">
                <a16:creationId xmlns:a16="http://schemas.microsoft.com/office/drawing/2014/main" id="{6231D6BC-D8AB-47FD-800E-980C5C3EF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75488"/>
            <a:ext cx="914400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250" b="1" i="0" spc="200">
                <a:solidFill>
                  <a:srgbClr val="35E0E0"/>
                </a:solidFill>
                <a:latin typeface="Calibri"/>
                <a:ea typeface="Calibri"/>
                <a:cs typeface="Calibri"/>
              </a:rPr>
              <a:t>LAYER 1 — TECHNICAL ENRICHMENT</a:t>
            </a:r>
          </a:p>
        </p:txBody>
      </p:sp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321B4BB1-3D2A-4B4F-B1EA-F56A1EAC6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786384"/>
            <a:ext cx="11057839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2700"/>
            </a:pPr>
            <a:r>
              <a:rPr sz="270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Technical enrichment with traceable sources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A38FFB7C-5C94-4908-8A77-04B220F37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6455664"/>
            <a:ext cx="77724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850" b="0" i="0" spc="120">
                <a:solidFill>
                  <a:srgbClr val="7894A3"/>
                </a:solidFill>
                <a:latin typeface="Calibri"/>
                <a:ea typeface="Calibri"/>
                <a:cs typeface="Calibri"/>
              </a:rPr>
              <a:t>PRADEEPFORGE    /    MIS.ENTERPRISE    /    MIS 10.0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3810A972-C448-4B50-A3E4-7BF12B7F5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93247" y="6455664"/>
            <a:ext cx="73152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850" b="0" i="0">
                <a:solidFill>
                  <a:srgbClr val="7894A3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6" name="Rounded Rectangle 5">
            <a:extLst xmlns:a="http://schemas.openxmlformats.org/drawingml/2006/main">
              <a:ext uri="{FF2B5EF4-FFF2-40B4-BE49-F238E27FC236}">
                <a16:creationId xmlns:a16="http://schemas.microsoft.com/office/drawing/2014/main" id="{866EBD47-74BB-4F7B-928D-AF0E964AC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1874519"/>
            <a:ext cx="3551834" cy="1211580"/>
          </a:xfrm>
          <a:prstGeom xmlns:a="http://schemas.openxmlformats.org/drawingml/2006/main" prst="roundRect">
            <a:avLst>
              <a:gd name="adj" fmla="val 6000"/>
            </a:avLst>
          </a:prstGeom>
          <a:solidFill xmlns:a="http://schemas.openxmlformats.org/drawingml/2006/main">
            <a:srgbClr val="0A2230"/>
          </a:solidFill>
          <a:ln xmlns:a="http://schemas.openxmlformats.org/drawingml/2006/main" w="12700">
            <a:solidFill>
              <a:srgbClr val="164556"/>
            </a:solidFill>
          </a:ln>
          <a:effectLst xmlns:a="http://schemas.openxmlformats.org/drawingml/2006/main">
            <a:outerShdw blurRad="54864" dist="32004" dir="5400000" rotWithShape="0">
              <a:srgbClr val="000000">
                <a:alpha val="28000"/>
              </a:srgbClr>
            </a:outerShdw>
          </a:effectLst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Oval 6">
            <a:extLst xmlns:a="http://schemas.openxmlformats.org/drawingml/2006/main">
              <a:ext uri="{FF2B5EF4-FFF2-40B4-BE49-F238E27FC236}">
                <a16:creationId xmlns:a16="http://schemas.microsoft.com/office/drawing/2014/main" id="{10DE8233-2099-4481-AF4F-A1147C241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8095" y="2075688"/>
            <a:ext cx="566928" cy="56692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3442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50" name="Picture 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76ff28bfd3484c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04158" y="2211750"/>
            <a:ext cx="294802" cy="294802"/>
          </a:xfrm>
          <a:prstGeom xmlns:a="http://schemas.openxmlformats.org/drawingml/2006/main" prst="rect">
            <a:avLst/>
          </a:prstGeom>
        </p:spPr>
      </p:pic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706D3B19-235C-49B0-B76E-AE20284D6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1328" y="2048256"/>
            <a:ext cx="2436266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CPE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2688D5EC-623D-44BE-987D-73A3FAFFD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8096" y="2752344"/>
            <a:ext cx="3149498" cy="15087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</a:pPr>
            <a:r>
              <a:rPr sz="1050" b="0" i="0">
                <a:solidFill>
                  <a:srgbClr val="9FB3BF"/>
                </a:solidFill>
                <a:latin typeface="Calibri"/>
                <a:ea typeface="Calibri"/>
                <a:cs typeface="Calibri"/>
              </a:rPr>
              <a:t>Names the affected products and versions</a:t>
            </a:r>
          </a:p>
        </p:txBody>
      </p:sp>
      <p:sp>
        <p:nvSpPr>
          <p:cNvPr id="11" name="Rounded Rectangle 10">
            <a:extLst xmlns:a="http://schemas.openxmlformats.org/drawingml/2006/main">
              <a:ext uri="{FF2B5EF4-FFF2-40B4-BE49-F238E27FC236}">
                <a16:creationId xmlns:a16="http://schemas.microsoft.com/office/drawing/2014/main" id="{276C26EB-29CA-43E7-8CC9-3B568F4A0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9930" y="1874519"/>
            <a:ext cx="3551834" cy="1211580"/>
          </a:xfrm>
          <a:prstGeom xmlns:a="http://schemas.openxmlformats.org/drawingml/2006/main" prst="roundRect">
            <a:avLst>
              <a:gd name="adj" fmla="val 6000"/>
            </a:avLst>
          </a:prstGeom>
          <a:solidFill xmlns:a="http://schemas.openxmlformats.org/drawingml/2006/main">
            <a:srgbClr val="0A2230"/>
          </a:solidFill>
          <a:ln xmlns:a="http://schemas.openxmlformats.org/drawingml/2006/main" w="12700">
            <a:solidFill>
              <a:srgbClr val="164556"/>
            </a:solidFill>
          </a:ln>
          <a:effectLst xmlns:a="http://schemas.openxmlformats.org/drawingml/2006/main">
            <a:outerShdw blurRad="54864" dist="32004" dir="5400000" rotWithShape="0">
              <a:srgbClr val="000000">
                <a:alpha val="28000"/>
              </a:srgbClr>
            </a:outerShdw>
          </a:effectLst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2" name="Oval 11">
            <a:extLst xmlns:a="http://schemas.openxmlformats.org/drawingml/2006/main">
              <a:ext uri="{FF2B5EF4-FFF2-40B4-BE49-F238E27FC236}">
                <a16:creationId xmlns:a16="http://schemas.microsoft.com/office/drawing/2014/main" id="{022F7365-B771-4B95-B687-F044AB428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098" y="2075688"/>
            <a:ext cx="566928" cy="56692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3442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55" name="Picture 1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e97775ef07746c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657161" y="2211750"/>
            <a:ext cx="294802" cy="294802"/>
          </a:xfrm>
          <a:prstGeom xmlns:a="http://schemas.openxmlformats.org/drawingml/2006/main" prst="rect">
            <a:avLst/>
          </a:prstGeom>
        </p:spPr>
      </p:pic>
      <p:sp>
        <p:nvSpPr>
          <p:cNvPr id="14" name="TextBox 13">
            <a:extLst xmlns:a="http://schemas.openxmlformats.org/drawingml/2006/main">
              <a:ext uri="{FF2B5EF4-FFF2-40B4-BE49-F238E27FC236}">
                <a16:creationId xmlns:a16="http://schemas.microsoft.com/office/drawing/2014/main" id="{4D7060E3-BAEB-4594-9465-C4824F86D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4330" y="2048256"/>
            <a:ext cx="2436266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CWE</a:t>
            </a:r>
          </a:p>
        </p:txBody>
      </p:sp>
      <p:sp>
        <p:nvSpPr>
          <p:cNvPr id="15" name="TextBox 14">
            <a:extLst xmlns:a="http://schemas.openxmlformats.org/drawingml/2006/main">
              <a:ext uri="{FF2B5EF4-FFF2-40B4-BE49-F238E27FC236}">
                <a16:creationId xmlns:a16="http://schemas.microsoft.com/office/drawing/2014/main" id="{EB096CA9-E408-4A5D-AE4F-6D22B6B85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098" y="2752344"/>
            <a:ext cx="3149498" cy="15087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</a:pPr>
            <a:r>
              <a:rPr sz="1050" b="0" i="0">
                <a:solidFill>
                  <a:srgbClr val="9FB3BF"/>
                </a:solidFill>
                <a:latin typeface="Calibri"/>
                <a:ea typeface="Calibri"/>
                <a:cs typeface="Calibri"/>
              </a:rPr>
              <a:t>Classifies the underlying software weakness</a:t>
            </a:r>
          </a:p>
        </p:txBody>
      </p:sp>
      <p:sp>
        <p:nvSpPr>
          <p:cNvPr id="16" name="Rounded Rectangle 15">
            <a:extLst xmlns:a="http://schemas.openxmlformats.org/drawingml/2006/main">
              <a:ext uri="{FF2B5EF4-FFF2-40B4-BE49-F238E27FC236}">
                <a16:creationId xmlns:a16="http://schemas.microsoft.com/office/drawing/2014/main" id="{876A1347-8559-4070-AA11-F008D129A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2932" y="1874519"/>
            <a:ext cx="3551834" cy="1211580"/>
          </a:xfrm>
          <a:prstGeom xmlns:a="http://schemas.openxmlformats.org/drawingml/2006/main" prst="roundRect">
            <a:avLst>
              <a:gd name="adj" fmla="val 6000"/>
            </a:avLst>
          </a:prstGeom>
          <a:solidFill xmlns:a="http://schemas.openxmlformats.org/drawingml/2006/main">
            <a:srgbClr val="0A2230"/>
          </a:solidFill>
          <a:ln xmlns:a="http://schemas.openxmlformats.org/drawingml/2006/main" w="12700">
            <a:solidFill>
              <a:srgbClr val="164556"/>
            </a:solidFill>
          </a:ln>
          <a:effectLst xmlns:a="http://schemas.openxmlformats.org/drawingml/2006/main">
            <a:outerShdw blurRad="54864" dist="32004" dir="5400000" rotWithShape="0">
              <a:srgbClr val="000000">
                <a:alpha val="28000"/>
              </a:srgbClr>
            </a:outerShdw>
          </a:effectLst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7" name="Oval 16">
            <a:extLst xmlns:a="http://schemas.openxmlformats.org/drawingml/2006/main">
              <a:ext uri="{FF2B5EF4-FFF2-40B4-BE49-F238E27FC236}">
                <a16:creationId xmlns:a16="http://schemas.microsoft.com/office/drawing/2014/main" id="{3AB62A07-C624-4D69-9C05-8E67141E6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4100" y="2075688"/>
            <a:ext cx="566928" cy="56692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3442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60" name="Picture 1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b7e4166c2b4ded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410163" y="2211750"/>
            <a:ext cx="294802" cy="294802"/>
          </a:xfrm>
          <a:prstGeom xmlns:a="http://schemas.openxmlformats.org/drawingml/2006/main" prst="rect">
            <a:avLst/>
          </a:prstGeom>
        </p:spPr>
      </p:pic>
      <p:sp>
        <p:nvSpPr>
          <p:cNvPr id="19" name="TextBox 18">
            <a:extLst xmlns:a="http://schemas.openxmlformats.org/drawingml/2006/main">
              <a:ext uri="{FF2B5EF4-FFF2-40B4-BE49-F238E27FC236}">
                <a16:creationId xmlns:a16="http://schemas.microsoft.com/office/drawing/2014/main" id="{83CC6CE6-6956-4053-927D-E2594A70F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7332" y="2048256"/>
            <a:ext cx="2436266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CVSS</a:t>
            </a:r>
          </a:p>
        </p:txBody>
      </p:sp>
      <p:sp>
        <p:nvSpPr>
          <p:cNvPr id="20" name="TextBox 19">
            <a:extLst xmlns:a="http://schemas.openxmlformats.org/drawingml/2006/main">
              <a:ext uri="{FF2B5EF4-FFF2-40B4-BE49-F238E27FC236}">
                <a16:creationId xmlns:a16="http://schemas.microsoft.com/office/drawing/2014/main" id="{64127325-95E4-4D5C-90A3-7FA89C39B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4100" y="2752344"/>
            <a:ext cx="3149498" cy="15087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</a:pPr>
            <a:r>
              <a:rPr sz="1050" b="0" i="0">
                <a:solidFill>
                  <a:srgbClr val="9FB3BF"/>
                </a:solidFill>
                <a:latin typeface="Calibri"/>
                <a:ea typeface="Calibri"/>
                <a:cs typeface="Calibri"/>
              </a:rPr>
              <a:t>Technical severity, scoring version and vector</a:t>
            </a:r>
          </a:p>
        </p:txBody>
      </p:sp>
      <p:sp>
        <p:nvSpPr>
          <p:cNvPr id="21" name="Rounded Rectangle 20">
            <a:extLst xmlns:a="http://schemas.openxmlformats.org/drawingml/2006/main">
              <a:ext uri="{FF2B5EF4-FFF2-40B4-BE49-F238E27FC236}">
                <a16:creationId xmlns:a16="http://schemas.microsoft.com/office/drawing/2014/main" id="{720CD174-4611-4222-8DDC-8281A73B9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3268979"/>
            <a:ext cx="3551834" cy="1211580"/>
          </a:xfrm>
          <a:prstGeom xmlns:a="http://schemas.openxmlformats.org/drawingml/2006/main" prst="roundRect">
            <a:avLst>
              <a:gd name="adj" fmla="val 6000"/>
            </a:avLst>
          </a:prstGeom>
          <a:solidFill xmlns:a="http://schemas.openxmlformats.org/drawingml/2006/main">
            <a:srgbClr val="0A2230"/>
          </a:solidFill>
          <a:ln xmlns:a="http://schemas.openxmlformats.org/drawingml/2006/main" w="12700">
            <a:solidFill>
              <a:srgbClr val="164556"/>
            </a:solidFill>
          </a:ln>
          <a:effectLst xmlns:a="http://schemas.openxmlformats.org/drawingml/2006/main">
            <a:outerShdw blurRad="54864" dist="32004" dir="5400000" rotWithShape="0">
              <a:srgbClr val="000000">
                <a:alpha val="28000"/>
              </a:srgbClr>
            </a:outerShdw>
          </a:effectLst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2" name="Oval 21">
            <a:extLst xmlns:a="http://schemas.openxmlformats.org/drawingml/2006/main">
              <a:ext uri="{FF2B5EF4-FFF2-40B4-BE49-F238E27FC236}">
                <a16:creationId xmlns:a16="http://schemas.microsoft.com/office/drawing/2014/main" id="{49F66961-EA84-429B-A769-5FDD9EF2A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8095" y="3470147"/>
            <a:ext cx="566928" cy="56692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3442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65" name="Picture 2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333a20a51c4b9d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04158" y="3606210"/>
            <a:ext cx="294802" cy="294802"/>
          </a:xfrm>
          <a:prstGeom xmlns:a="http://schemas.openxmlformats.org/drawingml/2006/main" prst="rect">
            <a:avLst/>
          </a:prstGeom>
        </p:spPr>
      </p:pic>
      <p:sp>
        <p:nvSpPr>
          <p:cNvPr id="24" name="TextBox 23">
            <a:extLst xmlns:a="http://schemas.openxmlformats.org/drawingml/2006/main">
              <a:ext uri="{FF2B5EF4-FFF2-40B4-BE49-F238E27FC236}">
                <a16:creationId xmlns:a16="http://schemas.microsoft.com/office/drawing/2014/main" id="{DBAD2968-1532-4F64-BBDD-66151A385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1328" y="3442716"/>
            <a:ext cx="2436266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EPSS</a:t>
            </a:r>
          </a:p>
        </p:txBody>
      </p:sp>
      <p:sp>
        <p:nvSpPr>
          <p:cNvPr id="25" name="TextBox 24">
            <a:extLst xmlns:a="http://schemas.openxmlformats.org/drawingml/2006/main">
              <a:ext uri="{FF2B5EF4-FFF2-40B4-BE49-F238E27FC236}">
                <a16:creationId xmlns:a16="http://schemas.microsoft.com/office/drawing/2014/main" id="{76083CB6-E40C-4ABD-B87F-9278FE09E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8096" y="4146804"/>
            <a:ext cx="3149498" cy="15087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</a:pPr>
            <a:r>
              <a:rPr sz="1050" b="0" i="0">
                <a:solidFill>
                  <a:srgbClr val="9FB3BF"/>
                </a:solidFill>
                <a:latin typeface="Calibri"/>
                <a:ea typeface="Calibri"/>
                <a:cs typeface="Calibri"/>
              </a:rPr>
              <a:t>30-day exploitation probability in the wild</a:t>
            </a:r>
          </a:p>
        </p:txBody>
      </p:sp>
      <p:sp>
        <p:nvSpPr>
          <p:cNvPr id="26" name="Rounded Rectangle 25">
            <a:extLst xmlns:a="http://schemas.openxmlformats.org/drawingml/2006/main">
              <a:ext uri="{FF2B5EF4-FFF2-40B4-BE49-F238E27FC236}">
                <a16:creationId xmlns:a16="http://schemas.microsoft.com/office/drawing/2014/main" id="{CE0EBB3F-2586-41B9-B3B8-D4D98152C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9930" y="3268979"/>
            <a:ext cx="3551834" cy="1211580"/>
          </a:xfrm>
          <a:prstGeom xmlns:a="http://schemas.openxmlformats.org/drawingml/2006/main" prst="roundRect">
            <a:avLst>
              <a:gd name="adj" fmla="val 6000"/>
            </a:avLst>
          </a:prstGeom>
          <a:solidFill xmlns:a="http://schemas.openxmlformats.org/drawingml/2006/main">
            <a:srgbClr val="0A2230"/>
          </a:solidFill>
          <a:ln xmlns:a="http://schemas.openxmlformats.org/drawingml/2006/main" w="12700">
            <a:solidFill>
              <a:srgbClr val="164556"/>
            </a:solidFill>
          </a:ln>
          <a:effectLst xmlns:a="http://schemas.openxmlformats.org/drawingml/2006/main">
            <a:outerShdw blurRad="54864" dist="32004" dir="5400000" rotWithShape="0">
              <a:srgbClr val="000000">
                <a:alpha val="28000"/>
              </a:srgbClr>
            </a:outerShdw>
          </a:effectLst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7" name="Oval 26">
            <a:extLst xmlns:a="http://schemas.openxmlformats.org/drawingml/2006/main">
              <a:ext uri="{FF2B5EF4-FFF2-40B4-BE49-F238E27FC236}">
                <a16:creationId xmlns:a16="http://schemas.microsoft.com/office/drawing/2014/main" id="{39534E65-9A52-415A-87EA-D07159054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098" y="3470147"/>
            <a:ext cx="566928" cy="56692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3442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70" name="Picture 2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2cd01329bb453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657161" y="3606210"/>
            <a:ext cx="294802" cy="294802"/>
          </a:xfrm>
          <a:prstGeom xmlns:a="http://schemas.openxmlformats.org/drawingml/2006/main" prst="rect">
            <a:avLst/>
          </a:prstGeom>
        </p:spPr>
      </p:pic>
      <p:sp>
        <p:nvSpPr>
          <p:cNvPr id="29" name="TextBox 28">
            <a:extLst xmlns:a="http://schemas.openxmlformats.org/drawingml/2006/main">
              <a:ext uri="{FF2B5EF4-FFF2-40B4-BE49-F238E27FC236}">
                <a16:creationId xmlns:a16="http://schemas.microsoft.com/office/drawing/2014/main" id="{F1F6733C-A4F1-4C2C-844E-2910DF729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4330" y="3442716"/>
            <a:ext cx="2436266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CISA KEV</a:t>
            </a:r>
          </a:p>
        </p:txBody>
      </p:sp>
      <p:sp>
        <p:nvSpPr>
          <p:cNvPr id="30" name="TextBox 29">
            <a:extLst xmlns:a="http://schemas.openxmlformats.org/drawingml/2006/main">
              <a:ext uri="{FF2B5EF4-FFF2-40B4-BE49-F238E27FC236}">
                <a16:creationId xmlns:a16="http://schemas.microsoft.com/office/drawing/2014/main" id="{6DA274B0-CD9A-4E40-90AB-6EE27B37A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098" y="4146804"/>
            <a:ext cx="3149498" cy="15087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</a:pPr>
            <a:r>
              <a:rPr sz="1050" b="0" i="0">
                <a:solidFill>
                  <a:srgbClr val="9FB3BF"/>
                </a:solidFill>
                <a:latin typeface="Calibri"/>
                <a:ea typeface="Calibri"/>
                <a:cs typeface="Calibri"/>
              </a:rPr>
              <a:t>Records vulnerabilities with evidence of exploitation</a:t>
            </a:r>
          </a:p>
        </p:txBody>
      </p:sp>
      <p:sp>
        <p:nvSpPr>
          <p:cNvPr id="31" name="Rounded Rectangle 30">
            <a:extLst xmlns:a="http://schemas.openxmlformats.org/drawingml/2006/main">
              <a:ext uri="{FF2B5EF4-FFF2-40B4-BE49-F238E27FC236}">
                <a16:creationId xmlns:a16="http://schemas.microsoft.com/office/drawing/2014/main" id="{1602351B-FF70-4638-8E4C-8202EF320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2932" y="3268979"/>
            <a:ext cx="3551834" cy="1211580"/>
          </a:xfrm>
          <a:prstGeom xmlns:a="http://schemas.openxmlformats.org/drawingml/2006/main" prst="roundRect">
            <a:avLst>
              <a:gd name="adj" fmla="val 6000"/>
            </a:avLst>
          </a:prstGeom>
          <a:solidFill xmlns:a="http://schemas.openxmlformats.org/drawingml/2006/main">
            <a:srgbClr val="0A2230"/>
          </a:solidFill>
          <a:ln xmlns:a="http://schemas.openxmlformats.org/drawingml/2006/main" w="12700">
            <a:solidFill>
              <a:srgbClr val="164556"/>
            </a:solidFill>
          </a:ln>
          <a:effectLst xmlns:a="http://schemas.openxmlformats.org/drawingml/2006/main">
            <a:outerShdw blurRad="54864" dist="32004" dir="5400000" rotWithShape="0">
              <a:srgbClr val="000000">
                <a:alpha val="28000"/>
              </a:srgbClr>
            </a:outerShdw>
          </a:effectLst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2" name="Oval 31">
            <a:extLst xmlns:a="http://schemas.openxmlformats.org/drawingml/2006/main">
              <a:ext uri="{FF2B5EF4-FFF2-40B4-BE49-F238E27FC236}">
                <a16:creationId xmlns:a16="http://schemas.microsoft.com/office/drawing/2014/main" id="{29C311F0-46A1-400C-92AB-D4DD5C957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4100" y="3470147"/>
            <a:ext cx="566928" cy="56692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3442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75" name="Picture 3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8302d8968f493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410163" y="3606210"/>
            <a:ext cx="294802" cy="294802"/>
          </a:xfrm>
          <a:prstGeom xmlns:a="http://schemas.openxmlformats.org/drawingml/2006/main" prst="rect">
            <a:avLst/>
          </a:prstGeom>
        </p:spPr>
      </p:pic>
      <p:sp>
        <p:nvSpPr>
          <p:cNvPr id="34" name="TextBox 33">
            <a:extLst xmlns:a="http://schemas.openxmlformats.org/drawingml/2006/main">
              <a:ext uri="{FF2B5EF4-FFF2-40B4-BE49-F238E27FC236}">
                <a16:creationId xmlns:a16="http://schemas.microsoft.com/office/drawing/2014/main" id="{C8270361-E6FE-4D4A-BD96-FA7AC26D3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7332" y="3442716"/>
            <a:ext cx="2436266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MITRE ATT&amp;CK</a:t>
            </a:r>
          </a:p>
        </p:txBody>
      </p:sp>
      <p:sp>
        <p:nvSpPr>
          <p:cNvPr id="35" name="TextBox 34">
            <a:extLst xmlns:a="http://schemas.openxmlformats.org/drawingml/2006/main">
              <a:ext uri="{FF2B5EF4-FFF2-40B4-BE49-F238E27FC236}">
                <a16:creationId xmlns:a16="http://schemas.microsoft.com/office/drawing/2014/main" id="{EBB78EAB-A4FE-4B62-8DCA-FC177A70D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4100" y="4146804"/>
            <a:ext cx="3149498" cy="15087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</a:pPr>
            <a:r>
              <a:rPr sz="1050" b="0" i="0">
                <a:solidFill>
                  <a:srgbClr val="9FB3BF"/>
                </a:solidFill>
                <a:latin typeface="Calibri"/>
                <a:ea typeface="Calibri"/>
                <a:cs typeface="Calibri"/>
              </a:rPr>
              <a:t>Technique context from supported mappings</a:t>
            </a:r>
          </a:p>
        </p:txBody>
      </p:sp>
      <p:sp>
        <p:nvSpPr>
          <p:cNvPr id="36" name="Rounded Rectangle 35">
            <a:extLst xmlns:a="http://schemas.openxmlformats.org/drawingml/2006/main">
              <a:ext uri="{FF2B5EF4-FFF2-40B4-BE49-F238E27FC236}">
                <a16:creationId xmlns:a16="http://schemas.microsoft.com/office/drawing/2014/main" id="{82C664EC-0014-4A06-B9AE-39A98470D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709160"/>
            <a:ext cx="11057839" cy="1051560"/>
          </a:xfrm>
          <a:prstGeom xmlns:a="http://schemas.openxmlformats.org/drawingml/2006/main" prst="roundRect">
            <a:avLst>
              <a:gd name="adj" fmla="val 6000"/>
            </a:avLst>
          </a:prstGeom>
          <a:solidFill xmlns:a="http://schemas.openxmlformats.org/drawingml/2006/main">
            <a:srgbClr val="0A2833"/>
          </a:solidFill>
          <a:ln xmlns:a="http://schemas.openxmlformats.org/drawingml/2006/main" w="12700">
            <a:solidFill>
              <a:srgbClr val="164556"/>
            </a:solidFill>
          </a:ln>
          <a:effectLst xmlns:a="http://schemas.openxmlformats.org/drawingml/2006/main">
            <a:outerShdw blurRad="54864" dist="32004" dir="5400000" rotWithShape="0">
              <a:srgbClr val="000000">
                <a:alpha val="28000"/>
              </a:srgbClr>
            </a:outerShdw>
          </a:effectLst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7" name="TextBox 36">
            <a:extLst xmlns:a="http://schemas.openxmlformats.org/drawingml/2006/main">
              <a:ext uri="{FF2B5EF4-FFF2-40B4-BE49-F238E27FC236}">
                <a16:creationId xmlns:a16="http://schemas.microsoft.com/office/drawing/2014/main" id="{C2279FA4-5C19-47BB-8808-5AA8944A4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247" y="4709160"/>
            <a:ext cx="10509199" cy="10515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</a:pPr>
            <a:r>
              <a:rPr sz="1300" b="1" i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MIS 10.0 design: retain source, retrieval time and scoring version with every record. Keep severity, exploit evidence and local exposure visible as separate inputs.</a:t>
            </a:r>
          </a:p>
        </p:txBody>
      </p:sp>
    </p:spTree>
    <p:extLst>
      <p:ext uri="{BB962C8B-B14F-4D97-AF65-F5344CB8AC3E}">
        <p14:creationId xmlns:p14="http://schemas.microsoft.com/office/powerpoint/2010/main" val="3022478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3121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Box 1">
            <a:extLst xmlns:a="http://schemas.openxmlformats.org/drawingml/2006/main">
              <a:ext uri="{FF2B5EF4-FFF2-40B4-BE49-F238E27FC236}">
                <a16:creationId xmlns:a16="http://schemas.microsoft.com/office/drawing/2014/main" id="{34FCAACD-AA6A-4736-9008-E0BF8D694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75488"/>
            <a:ext cx="914400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250" b="1" i="0" spc="200">
                <a:solidFill>
                  <a:srgbClr val="35E0E0"/>
                </a:solidFill>
                <a:latin typeface="Calibri"/>
                <a:ea typeface="Calibri"/>
                <a:cs typeface="Calibri"/>
              </a:rPr>
              <a:t>LAYER 2 — EXPOSURE MAPPING</a:t>
            </a:r>
          </a:p>
        </p:txBody>
      </p:sp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453E6A9B-E276-4C2B-91B0-6B39D0D4B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786384"/>
            <a:ext cx="11057839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2700"/>
            </a:pPr>
            <a:r>
              <a:rPr sz="270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The MIS Digital Twin adds enterprise context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E906E2A2-8C99-4CFC-85AE-886AF4277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6455664"/>
            <a:ext cx="77724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850" b="0" i="0" spc="120">
                <a:solidFill>
                  <a:srgbClr val="7894A3"/>
                </a:solidFill>
                <a:latin typeface="Calibri"/>
                <a:ea typeface="Calibri"/>
                <a:cs typeface="Calibri"/>
              </a:rPr>
              <a:t>PRADEEPFORGE    /    MIS.ENTERPRISE    /    MIS 10.0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2A77FEE1-442C-42A0-B4CD-743D2397E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93247" y="6455664"/>
            <a:ext cx="73152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850" b="0" i="0">
                <a:solidFill>
                  <a:srgbClr val="7894A3"/>
                </a:solidFill>
                <a:latin typeface="Calibri"/>
                <a:ea typeface="Calibri"/>
                <a:cs typeface="Calibri"/>
              </a:rPr>
              <a:t>05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2B5B13AB-E378-48BB-86F5-F2E169BFC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1828800"/>
            <a:ext cx="11057839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250" b="0" i="0">
                <a:solidFill>
                  <a:srgbClr val="C7CDD9"/>
                </a:solidFill>
                <a:latin typeface="Calibri"/>
                <a:ea typeface="Calibri"/>
                <a:cs typeface="Calibri"/>
              </a:rPr>
              <a:t>Resolve findings to canonical assets, then assess their software, network paths and control evidence.</a:t>
            </a:r>
          </a:p>
        </p:txBody>
      </p:sp>
      <p:sp>
        <p:nvSpPr>
          <p:cNvPr id="7" name="Rounded Rectangle 6">
            <a:extLst xmlns:a="http://schemas.openxmlformats.org/drawingml/2006/main">
              <a:ext uri="{FF2B5EF4-FFF2-40B4-BE49-F238E27FC236}">
                <a16:creationId xmlns:a16="http://schemas.microsoft.com/office/drawing/2014/main" id="{AEAECDCA-E05F-47F4-8AC2-DEB55060C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2331720"/>
            <a:ext cx="3527450" cy="2194560"/>
          </a:xfrm>
          <a:prstGeom xmlns:a="http://schemas.openxmlformats.org/drawingml/2006/main" prst="roundRect">
            <a:avLst>
              <a:gd name="adj" fmla="val 6000"/>
            </a:avLst>
          </a:prstGeom>
          <a:solidFill xmlns:a="http://schemas.openxmlformats.org/drawingml/2006/main">
            <a:srgbClr val="0A2230"/>
          </a:solidFill>
          <a:ln xmlns:a="http://schemas.openxmlformats.org/drawingml/2006/main" w="12700">
            <a:solidFill>
              <a:srgbClr val="164556"/>
            </a:solidFill>
          </a:ln>
          <a:effectLst xmlns:a="http://schemas.openxmlformats.org/drawingml/2006/main">
            <a:outerShdw blurRad="54864" dist="32004" dir="5400000" rotWithShape="0">
              <a:srgbClr val="000000">
                <a:alpha val="28000"/>
              </a:srgbClr>
            </a:outerShdw>
          </a:effectLst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8" name="Oval 7">
            <a:extLst xmlns:a="http://schemas.openxmlformats.org/drawingml/2006/main">
              <a:ext uri="{FF2B5EF4-FFF2-40B4-BE49-F238E27FC236}">
                <a16:creationId xmlns:a16="http://schemas.microsoft.com/office/drawing/2014/main" id="{DED6CB4B-2608-4C69-8B78-0CBD4F8B0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56333" y="2560320"/>
            <a:ext cx="548640" cy="54864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A2833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34" name="Picture 8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12cf66fd3749b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2188006" y="2691993"/>
            <a:ext cx="285292" cy="285292"/>
          </a:xfrm>
          <a:prstGeom xmlns:a="http://schemas.openxmlformats.org/drawingml/2006/main" prst="rect">
            <a:avLst/>
          </a:prstGeom>
        </p:spPr>
      </p:pic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F4F0B495-E948-4400-B843-0C55884E7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808" y="3291839"/>
            <a:ext cx="316169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130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Internet-Facing?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3D5AC964-6D0A-44AB-AC17-4B2792DF2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8096" y="3657600"/>
            <a:ext cx="3125114" cy="777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ctr">
              <a:lnSpc>
                <a:spcPct val="112000"/>
              </a:lnSpc>
              <a:buNone/>
            </a:pPr>
            <a:r>
              <a:rPr sz="1050" b="0" i="0">
                <a:solidFill>
                  <a:srgbClr val="C7CDD9"/>
                </a:solidFill>
                <a:latin typeface="Calibri"/>
                <a:ea typeface="Calibri"/>
                <a:cs typeface="Calibri"/>
              </a:rPr>
              <a:t>Is the asset reachable from outside the perimeter</a:t>
            </a:r>
          </a:p>
        </p:txBody>
      </p:sp>
      <p:sp>
        <p:nvSpPr>
          <p:cNvPr id="12" name="Rounded Rectangle 11">
            <a:extLst xmlns:a="http://schemas.openxmlformats.org/drawingml/2006/main">
              <a:ext uri="{FF2B5EF4-FFF2-40B4-BE49-F238E27FC236}">
                <a16:creationId xmlns:a16="http://schemas.microsoft.com/office/drawing/2014/main" id="{B6249644-CFEF-4EC7-AE90-F672161D7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2122" y="2331720"/>
            <a:ext cx="3527450" cy="2194560"/>
          </a:xfrm>
          <a:prstGeom xmlns:a="http://schemas.openxmlformats.org/drawingml/2006/main" prst="roundRect">
            <a:avLst>
              <a:gd name="adj" fmla="val 6000"/>
            </a:avLst>
          </a:prstGeom>
          <a:solidFill xmlns:a="http://schemas.openxmlformats.org/drawingml/2006/main">
            <a:srgbClr val="0A2230"/>
          </a:solidFill>
          <a:ln xmlns:a="http://schemas.openxmlformats.org/drawingml/2006/main" w="12700">
            <a:solidFill>
              <a:srgbClr val="164556"/>
            </a:solidFill>
          </a:ln>
          <a:effectLst xmlns:a="http://schemas.openxmlformats.org/drawingml/2006/main">
            <a:outerShdw blurRad="54864" dist="32004" dir="5400000" rotWithShape="0">
              <a:srgbClr val="000000">
                <a:alpha val="28000"/>
              </a:srgbClr>
            </a:outerShdw>
          </a:effectLst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Oval 12">
            <a:extLst xmlns:a="http://schemas.openxmlformats.org/drawingml/2006/main">
              <a:ext uri="{FF2B5EF4-FFF2-40B4-BE49-F238E27FC236}">
                <a16:creationId xmlns:a16="http://schemas.microsoft.com/office/drawing/2014/main" id="{1AB72425-4AAD-470C-ABCA-4BC62AE2D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21527" y="2560320"/>
            <a:ext cx="548640" cy="54864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A2833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39" name="Picture 1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90175bb3bf44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953201" y="2691993"/>
            <a:ext cx="285292" cy="285292"/>
          </a:xfrm>
          <a:prstGeom xmlns:a="http://schemas.openxmlformats.org/drawingml/2006/main" prst="rect">
            <a:avLst/>
          </a:prstGeom>
        </p:spPr>
      </p:pic>
      <p:sp>
        <p:nvSpPr>
          <p:cNvPr id="15" name="TextBox 14">
            <a:extLst xmlns:a="http://schemas.openxmlformats.org/drawingml/2006/main">
              <a:ext uri="{FF2B5EF4-FFF2-40B4-BE49-F238E27FC236}">
                <a16:creationId xmlns:a16="http://schemas.microsoft.com/office/drawing/2014/main" id="{E6FA96DC-DCC2-4681-991C-39C390284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5002" y="3291839"/>
            <a:ext cx="316169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130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Code Reachable?</a:t>
            </a:r>
          </a:p>
        </p:txBody>
      </p:sp>
      <p:sp>
        <p:nvSpPr>
          <p:cNvPr id="16" name="TextBox 15">
            <a:extLst xmlns:a="http://schemas.openxmlformats.org/drawingml/2006/main">
              <a:ext uri="{FF2B5EF4-FFF2-40B4-BE49-F238E27FC236}">
                <a16:creationId xmlns:a16="http://schemas.microsoft.com/office/drawing/2014/main" id="{A7464CF7-83A9-44D9-BA69-5B2B41060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290" y="3657600"/>
            <a:ext cx="3125114" cy="777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ctr">
              <a:lnSpc>
                <a:spcPct val="112000"/>
              </a:lnSpc>
              <a:buNone/>
            </a:pPr>
            <a:r>
              <a:rPr sz="1050" b="0" i="0">
                <a:solidFill>
                  <a:srgbClr val="C7CDD9"/>
                </a:solidFill>
                <a:latin typeface="Calibri"/>
                <a:ea typeface="Calibri"/>
                <a:cs typeface="Calibri"/>
              </a:rPr>
              <a:t>Validate loaded components and callable code. Treat VEX as evidence to assess.</a:t>
            </a:r>
          </a:p>
        </p:txBody>
      </p:sp>
      <p:sp>
        <p:nvSpPr>
          <p:cNvPr id="17" name="Rounded Rectangle 16">
            <a:extLst xmlns:a="http://schemas.openxmlformats.org/drawingml/2006/main">
              <a:ext uri="{FF2B5EF4-FFF2-40B4-BE49-F238E27FC236}">
                <a16:creationId xmlns:a16="http://schemas.microsoft.com/office/drawing/2014/main" id="{0DF1A6D9-6287-48C1-A2D3-24F62CC85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7316" y="2331720"/>
            <a:ext cx="3527450" cy="2194560"/>
          </a:xfrm>
          <a:prstGeom xmlns:a="http://schemas.openxmlformats.org/drawingml/2006/main" prst="roundRect">
            <a:avLst>
              <a:gd name="adj" fmla="val 6000"/>
            </a:avLst>
          </a:prstGeom>
          <a:solidFill xmlns:a="http://schemas.openxmlformats.org/drawingml/2006/main">
            <a:srgbClr val="0A2230"/>
          </a:solidFill>
          <a:ln xmlns:a="http://schemas.openxmlformats.org/drawingml/2006/main" w="12700">
            <a:solidFill>
              <a:srgbClr val="164556"/>
            </a:solidFill>
          </a:ln>
          <a:effectLst xmlns:a="http://schemas.openxmlformats.org/drawingml/2006/main">
            <a:outerShdw blurRad="54864" dist="32004" dir="5400000" rotWithShape="0">
              <a:srgbClr val="000000">
                <a:alpha val="28000"/>
              </a:srgbClr>
            </a:outerShdw>
          </a:effectLst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8" name="Oval 17">
            <a:extLst xmlns:a="http://schemas.openxmlformats.org/drawingml/2006/main">
              <a:ext uri="{FF2B5EF4-FFF2-40B4-BE49-F238E27FC236}">
                <a16:creationId xmlns:a16="http://schemas.microsoft.com/office/drawing/2014/main" id="{4251D7BF-6446-434E-B150-44BC2C429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6721" y="2560320"/>
            <a:ext cx="548640" cy="54864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A2833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44" name="Picture 18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e482b6c3314ba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718395" y="2691993"/>
            <a:ext cx="285292" cy="285292"/>
          </a:xfrm>
          <a:prstGeom xmlns:a="http://schemas.openxmlformats.org/drawingml/2006/main" prst="rect">
            <a:avLst/>
          </a:prstGeom>
        </p:spPr>
      </p:pic>
      <p:sp>
        <p:nvSpPr>
          <p:cNvPr id="20" name="TextBox 19">
            <a:extLst xmlns:a="http://schemas.openxmlformats.org/drawingml/2006/main">
              <a:ext uri="{FF2B5EF4-FFF2-40B4-BE49-F238E27FC236}">
                <a16:creationId xmlns:a16="http://schemas.microsoft.com/office/drawing/2014/main" id="{7156C64F-8A16-49AF-B00F-B1A4DA915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0196" y="3291839"/>
            <a:ext cx="316169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130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Compensating Controls</a:t>
            </a:r>
          </a:p>
        </p:txBody>
      </p:sp>
      <p:sp>
        <p:nvSpPr>
          <p:cNvPr id="21" name="TextBox 20">
            <a:extLst xmlns:a="http://schemas.openxmlformats.org/drawingml/2006/main">
              <a:ext uri="{FF2B5EF4-FFF2-40B4-BE49-F238E27FC236}">
                <a16:creationId xmlns:a16="http://schemas.microsoft.com/office/drawing/2014/main" id="{AAD2979E-75B8-421A-8C22-77E4796EE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8484" y="3657600"/>
            <a:ext cx="3125114" cy="777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ctr">
              <a:lnSpc>
                <a:spcPct val="112000"/>
              </a:lnSpc>
              <a:buNone/>
            </a:pPr>
            <a:r>
              <a:rPr sz="1050" b="0" i="0">
                <a:solidFill>
                  <a:srgbClr val="C7CDD9"/>
                </a:solidFill>
                <a:latin typeface="Calibri"/>
                <a:ea typeface="Calibri"/>
                <a:cs typeface="Calibri"/>
              </a:rPr>
              <a:t>Check segmentation, WAF and EDR effectiveness and evidence age</a:t>
            </a:r>
          </a:p>
        </p:txBody>
      </p:sp>
      <p:sp>
        <p:nvSpPr>
          <p:cNvPr id="22" name="TextBox 21">
            <a:extLst xmlns:a="http://schemas.openxmlformats.org/drawingml/2006/main">
              <a:ext uri="{FF2B5EF4-FFF2-40B4-BE49-F238E27FC236}">
                <a16:creationId xmlns:a16="http://schemas.microsoft.com/office/drawing/2014/main" id="{E1FEF473-C95B-4FA9-9C61-F543E588E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846320"/>
            <a:ext cx="11057839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250" b="0" i="1">
                <a:solidFill>
                  <a:srgbClr val="9FB3BF"/>
                </a:solidFill>
                <a:latin typeface="Calibri"/>
                <a:ea typeface="Calibri"/>
                <a:cs typeface="Calibri"/>
              </a:rPr>
              <a:t>Unmatched assets, missing relationships and stale evidence remain visible as coverage gaps.</a:t>
            </a:r>
          </a:p>
        </p:txBody>
      </p:sp>
      <p:sp>
        <p:nvSpPr>
          <p:cNvPr id="23" name="TextBox 22">
            <a:extLst xmlns:a="http://schemas.openxmlformats.org/drawingml/2006/main">
              <a:ext uri="{FF2B5EF4-FFF2-40B4-BE49-F238E27FC236}">
                <a16:creationId xmlns:a16="http://schemas.microsoft.com/office/drawing/2014/main" id="{BF4A5DF4-695B-4E32-9461-7DF5D3A93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5349240"/>
            <a:ext cx="11057839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</a:pPr>
            <a:r>
              <a:rPr sz="1100" b="0" i="0">
                <a:solidFill>
                  <a:srgbClr val="9FB3BF"/>
                </a:solidFill>
                <a:latin typeface="Calibri"/>
                <a:ea typeface="Calibri"/>
                <a:cs typeface="Calibri"/>
              </a:rPr>
              <a:t>Proposed reassessment triggers: new exploit evidence, asset changes, firewall changes and control failures. Show the last successful assessment and any processing delay.</a:t>
            </a:r>
          </a:p>
        </p:txBody>
      </p:sp>
    </p:spTree>
    <p:extLst>
      <p:ext uri="{BB962C8B-B14F-4D97-AF65-F5344CB8AC3E}">
        <p14:creationId xmlns:p14="http://schemas.microsoft.com/office/powerpoint/2010/main" val="160889716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3121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Box 1">
            <a:extLst xmlns:a="http://schemas.openxmlformats.org/drawingml/2006/main">
              <a:ext uri="{FF2B5EF4-FFF2-40B4-BE49-F238E27FC236}">
                <a16:creationId xmlns:a16="http://schemas.microsoft.com/office/drawing/2014/main" id="{EAB4D29B-A0C5-4D53-B3DC-2CD4B4D20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75488"/>
            <a:ext cx="914400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250" b="1" i="0" spc="200">
                <a:solidFill>
                  <a:srgbClr val="35E0E0"/>
                </a:solidFill>
                <a:latin typeface="Calibri"/>
                <a:ea typeface="Calibri"/>
                <a:cs typeface="Calibri"/>
              </a:rPr>
              <a:t>LAYER 3 — BUSINESS IMPACT MAPPING</a:t>
            </a:r>
          </a:p>
        </p:txBody>
      </p:sp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7939A8F7-845A-44C4-920E-FFF5A4140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786384"/>
            <a:ext cx="11057839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2700"/>
            </a:pPr>
            <a:r>
              <a:rPr sz="270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Business impact gives the risk an owner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C5C4A603-9880-49BF-B8FB-D22B427DB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6455664"/>
            <a:ext cx="77724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850" b="0" i="0" spc="120">
                <a:solidFill>
                  <a:srgbClr val="7894A3"/>
                </a:solidFill>
                <a:latin typeface="Calibri"/>
                <a:ea typeface="Calibri"/>
                <a:cs typeface="Calibri"/>
              </a:rPr>
              <a:t>PRADEEPFORGE    /    MIS.ENTERPRISE    /    MIS 10.0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4E737B9B-388A-4ED7-86CF-1898A5AE1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93247" y="6455664"/>
            <a:ext cx="73152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850" b="0" i="0">
                <a:solidFill>
                  <a:srgbClr val="7894A3"/>
                </a:solidFill>
                <a:latin typeface="Calibri"/>
                <a:ea typeface="Calibri"/>
                <a:cs typeface="Calibri"/>
              </a:rPr>
              <a:t>06</a:t>
            </a:r>
          </a:p>
        </p:txBody>
      </p:sp>
      <p:sp>
        <p:nvSpPr>
          <p:cNvPr id="6" name="Rounded Rectangle 5">
            <a:extLst xmlns:a="http://schemas.openxmlformats.org/drawingml/2006/main">
              <a:ext uri="{FF2B5EF4-FFF2-40B4-BE49-F238E27FC236}">
                <a16:creationId xmlns:a16="http://schemas.microsoft.com/office/drawing/2014/main" id="{096BBEB4-2F03-4F28-A860-BD75D9CC9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1965960"/>
            <a:ext cx="11057839" cy="960120"/>
          </a:xfrm>
          <a:prstGeom xmlns:a="http://schemas.openxmlformats.org/drawingml/2006/main" prst="roundRect">
            <a:avLst>
              <a:gd name="adj" fmla="val 6000"/>
            </a:avLst>
          </a:prstGeom>
          <a:solidFill xmlns:a="http://schemas.openxmlformats.org/drawingml/2006/main">
            <a:srgbClr val="103442"/>
          </a:solidFill>
          <a:ln xmlns:a="http://schemas.openxmlformats.org/drawingml/2006/main" w="12700">
            <a:solidFill>
              <a:srgbClr val="164556"/>
            </a:solidFill>
          </a:ln>
          <a:effectLst xmlns:a="http://schemas.openxmlformats.org/drawingml/2006/main">
            <a:outerShdw blurRad="54864" dist="32004" dir="5400000" rotWithShape="0">
              <a:srgbClr val="000000">
                <a:alpha val="28000"/>
              </a:srgbClr>
            </a:outerShdw>
          </a:effectLst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AC77FA01-F05B-41CC-874F-06CE0EC67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247" y="1965960"/>
            <a:ext cx="4206240" cy="9601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0" i="1">
                <a:solidFill>
                  <a:srgbClr val="9FB3BF"/>
                </a:solidFill>
                <a:latin typeface="Calibri"/>
                <a:ea typeface="Calibri"/>
                <a:cs typeface="Calibri"/>
              </a:rPr>
              <a:t>“CVE-X on server Y”</a:t>
            </a:r>
          </a:p>
        </p:txBody>
      </p:sp>
      <p:sp>
        <p:nvSpPr>
          <p:cNvPr id="8" name="Right Arrow 7">
            <a:extLst xmlns:a="http://schemas.openxmlformats.org/drawingml/2006/main">
              <a:ext uri="{FF2B5EF4-FFF2-40B4-BE49-F238E27FC236}">
                <a16:creationId xmlns:a16="http://schemas.microsoft.com/office/drawing/2014/main" id="{A8633A39-634C-4DD1-8603-3F58CB363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38928" y="2308860"/>
            <a:ext cx="457200" cy="274320"/>
          </a:xfrm>
          <a:prstGeom xmlns:a="http://schemas.openxmlformats.org/drawingml/2006/main" prst="rightArrow">
            <a:avLst>
              <a:gd name="adj1" fmla="val 55000"/>
              <a:gd name="adj2" fmla="val 50000"/>
            </a:avLst>
          </a:prstGeom>
          <a:solidFill xmlns:a="http://schemas.openxmlformats.org/drawingml/2006/main">
            <a:srgbClr val="35E0E0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B716107F-863D-4C6E-B0C8-6FB96B919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79008" y="1965960"/>
            <a:ext cx="5571439" cy="9601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</a:pPr>
            <a:r>
              <a:rPr sz="135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Potential disruption to online lending, exposure of customer data and an accountable service owner</a:t>
            </a:r>
          </a:p>
        </p:txBody>
      </p:sp>
      <p:sp>
        <p:nvSpPr>
          <p:cNvPr id="10" name="Rounded Rectangle 9">
            <a:extLst xmlns:a="http://schemas.openxmlformats.org/drawingml/2006/main">
              <a:ext uri="{FF2B5EF4-FFF2-40B4-BE49-F238E27FC236}">
                <a16:creationId xmlns:a16="http://schemas.microsoft.com/office/drawing/2014/main" id="{D54D5050-F5BF-4EE3-8387-7A3011C28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3246120"/>
            <a:ext cx="3527450" cy="1463040"/>
          </a:xfrm>
          <a:prstGeom xmlns:a="http://schemas.openxmlformats.org/drawingml/2006/main" prst="roundRect">
            <a:avLst>
              <a:gd name="adj" fmla="val 6000"/>
            </a:avLst>
          </a:prstGeom>
          <a:solidFill xmlns:a="http://schemas.openxmlformats.org/drawingml/2006/main">
            <a:srgbClr val="0A2230"/>
          </a:solidFill>
          <a:ln xmlns:a="http://schemas.openxmlformats.org/drawingml/2006/main" w="12700">
            <a:solidFill>
              <a:srgbClr val="164556"/>
            </a:solidFill>
          </a:ln>
          <a:effectLst xmlns:a="http://schemas.openxmlformats.org/drawingml/2006/main">
            <a:outerShdw blurRad="54864" dist="32004" dir="5400000" rotWithShape="0">
              <a:srgbClr val="000000">
                <a:alpha val="28000"/>
              </a:srgbClr>
            </a:outerShdw>
          </a:effectLst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Oval 10">
            <a:extLst xmlns:a="http://schemas.openxmlformats.org/drawingml/2006/main">
              <a:ext uri="{FF2B5EF4-FFF2-40B4-BE49-F238E27FC236}">
                <a16:creationId xmlns:a16="http://schemas.microsoft.com/office/drawing/2014/main" id="{DBF60569-9C49-48CC-86F8-BEEF77E50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8095" y="3447288"/>
            <a:ext cx="566928" cy="56692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3442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48" name="Picture 1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d5b915ee9949e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04158" y="3583350"/>
            <a:ext cx="294802" cy="294802"/>
          </a:xfrm>
          <a:prstGeom xmlns:a="http://schemas.openxmlformats.org/drawingml/2006/main" prst="rect">
            <a:avLst/>
          </a:prstGeom>
        </p:spPr>
      </p:pic>
      <p:sp>
        <p:nvSpPr>
          <p:cNvPr id="13" name="TextBox 12">
            <a:extLst xmlns:a="http://schemas.openxmlformats.org/drawingml/2006/main">
              <a:ext uri="{FF2B5EF4-FFF2-40B4-BE49-F238E27FC236}">
                <a16:creationId xmlns:a16="http://schemas.microsoft.com/office/drawing/2014/main" id="{5D727EFD-5474-4282-B792-06CDBF47E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1328" y="3419856"/>
            <a:ext cx="241188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25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Business Services</a:t>
            </a:r>
          </a:p>
        </p:txBody>
      </p:sp>
      <p:sp>
        <p:nvSpPr>
          <p:cNvPr id="14" name="TextBox 13">
            <a:extLst xmlns:a="http://schemas.openxmlformats.org/drawingml/2006/main">
              <a:ext uri="{FF2B5EF4-FFF2-40B4-BE49-F238E27FC236}">
                <a16:creationId xmlns:a16="http://schemas.microsoft.com/office/drawing/2014/main" id="{AE84CCEC-20E3-4790-A365-8C3F2643E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8096" y="4123944"/>
            <a:ext cx="3125114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</a:pPr>
            <a:r>
              <a:rPr sz="1000" b="0" i="0">
                <a:solidFill>
                  <a:srgbClr val="9FB3BF"/>
                </a:solidFill>
                <a:latin typeface="Calibri"/>
                <a:ea typeface="Calibri"/>
                <a:cs typeface="Calibri"/>
              </a:rPr>
              <a:t>Each asset is tied to the business services it supports</a:t>
            </a:r>
          </a:p>
        </p:txBody>
      </p:sp>
      <p:sp>
        <p:nvSpPr>
          <p:cNvPr id="15" name="Rounded Rectangle 14">
            <a:extLst xmlns:a="http://schemas.openxmlformats.org/drawingml/2006/main">
              <a:ext uri="{FF2B5EF4-FFF2-40B4-BE49-F238E27FC236}">
                <a16:creationId xmlns:a16="http://schemas.microsoft.com/office/drawing/2014/main" id="{820D96C5-CF3F-452D-B739-2934881D5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2122" y="3246120"/>
            <a:ext cx="3527450" cy="1463040"/>
          </a:xfrm>
          <a:prstGeom xmlns:a="http://schemas.openxmlformats.org/drawingml/2006/main" prst="roundRect">
            <a:avLst>
              <a:gd name="adj" fmla="val 6000"/>
            </a:avLst>
          </a:prstGeom>
          <a:solidFill xmlns:a="http://schemas.openxmlformats.org/drawingml/2006/main">
            <a:srgbClr val="0A2230"/>
          </a:solidFill>
          <a:ln xmlns:a="http://schemas.openxmlformats.org/drawingml/2006/main" w="12700">
            <a:solidFill>
              <a:srgbClr val="164556"/>
            </a:solidFill>
          </a:ln>
          <a:effectLst xmlns:a="http://schemas.openxmlformats.org/drawingml/2006/main">
            <a:outerShdw blurRad="54864" dist="32004" dir="5400000" rotWithShape="0">
              <a:srgbClr val="000000">
                <a:alpha val="28000"/>
              </a:srgbClr>
            </a:outerShdw>
          </a:effectLst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6" name="Oval 15">
            <a:extLst xmlns:a="http://schemas.openxmlformats.org/drawingml/2006/main">
              <a:ext uri="{FF2B5EF4-FFF2-40B4-BE49-F238E27FC236}">
                <a16:creationId xmlns:a16="http://schemas.microsoft.com/office/drawing/2014/main" id="{DA92C3DE-5022-456A-84FE-8D7C4B1D1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290" y="3447288"/>
            <a:ext cx="566928" cy="56692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3442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53" name="Picture 1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421406db1354c6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669353" y="3583350"/>
            <a:ext cx="294802" cy="294802"/>
          </a:xfrm>
          <a:prstGeom xmlns:a="http://schemas.openxmlformats.org/drawingml/2006/main" prst="rect">
            <a:avLst/>
          </a:prstGeom>
        </p:spPr>
      </p:pic>
      <p:sp>
        <p:nvSpPr>
          <p:cNvPr id="18" name="TextBox 17">
            <a:extLst xmlns:a="http://schemas.openxmlformats.org/drawingml/2006/main">
              <a:ext uri="{FF2B5EF4-FFF2-40B4-BE49-F238E27FC236}">
                <a16:creationId xmlns:a16="http://schemas.microsoft.com/office/drawing/2014/main" id="{E2C12BEE-C9CB-4EE7-985F-0D431DC1D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46522" y="3419856"/>
            <a:ext cx="241188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25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Data Sensitivity</a:t>
            </a:r>
          </a:p>
        </p:txBody>
      </p:sp>
      <p:sp>
        <p:nvSpPr>
          <p:cNvPr id="19" name="TextBox 18">
            <a:extLst xmlns:a="http://schemas.openxmlformats.org/drawingml/2006/main">
              <a:ext uri="{FF2B5EF4-FFF2-40B4-BE49-F238E27FC236}">
                <a16:creationId xmlns:a16="http://schemas.microsoft.com/office/drawing/2014/main" id="{9B114620-15DA-4579-A855-B7F0CD8EC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290" y="4123944"/>
            <a:ext cx="3125114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</a:pPr>
            <a:r>
              <a:rPr sz="1000" b="0" i="0">
                <a:solidFill>
                  <a:srgbClr val="9FB3BF"/>
                </a:solidFill>
                <a:latin typeface="Calibri"/>
                <a:ea typeface="Calibri"/>
                <a:cs typeface="Calibri"/>
              </a:rPr>
              <a:t>Personal, financial, health or critical-infrastructure data</a:t>
            </a:r>
          </a:p>
        </p:txBody>
      </p:sp>
      <p:sp>
        <p:nvSpPr>
          <p:cNvPr id="20" name="Rounded Rectangle 19">
            <a:extLst xmlns:a="http://schemas.openxmlformats.org/drawingml/2006/main">
              <a:ext uri="{FF2B5EF4-FFF2-40B4-BE49-F238E27FC236}">
                <a16:creationId xmlns:a16="http://schemas.microsoft.com/office/drawing/2014/main" id="{152AEB67-3FD2-46D5-8EF1-9E0223571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7316" y="3246120"/>
            <a:ext cx="3527450" cy="1463040"/>
          </a:xfrm>
          <a:prstGeom xmlns:a="http://schemas.openxmlformats.org/drawingml/2006/main" prst="roundRect">
            <a:avLst>
              <a:gd name="adj" fmla="val 6000"/>
            </a:avLst>
          </a:prstGeom>
          <a:solidFill xmlns:a="http://schemas.openxmlformats.org/drawingml/2006/main">
            <a:srgbClr val="0A2230"/>
          </a:solidFill>
          <a:ln xmlns:a="http://schemas.openxmlformats.org/drawingml/2006/main" w="12700">
            <a:solidFill>
              <a:srgbClr val="164556"/>
            </a:solidFill>
          </a:ln>
          <a:effectLst xmlns:a="http://schemas.openxmlformats.org/drawingml/2006/main">
            <a:outerShdw blurRad="54864" dist="32004" dir="5400000" rotWithShape="0">
              <a:srgbClr val="000000">
                <a:alpha val="28000"/>
              </a:srgbClr>
            </a:outerShdw>
          </a:effectLst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1" name="Oval 20">
            <a:extLst xmlns:a="http://schemas.openxmlformats.org/drawingml/2006/main">
              <a:ext uri="{FF2B5EF4-FFF2-40B4-BE49-F238E27FC236}">
                <a16:creationId xmlns:a16="http://schemas.microsoft.com/office/drawing/2014/main" id="{FCC88D4E-E919-4C50-AE19-DE2AA236B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8484" y="3447288"/>
            <a:ext cx="566928" cy="56692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3442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58" name="Picture 2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3c9afcb3a5459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434547" y="3583350"/>
            <a:ext cx="294802" cy="294802"/>
          </a:xfrm>
          <a:prstGeom xmlns:a="http://schemas.openxmlformats.org/drawingml/2006/main" prst="rect">
            <a:avLst/>
          </a:prstGeom>
        </p:spPr>
      </p:pic>
      <p:sp>
        <p:nvSpPr>
          <p:cNvPr id="23" name="TextBox 22">
            <a:extLst xmlns:a="http://schemas.openxmlformats.org/drawingml/2006/main">
              <a:ext uri="{FF2B5EF4-FFF2-40B4-BE49-F238E27FC236}">
                <a16:creationId xmlns:a16="http://schemas.microsoft.com/office/drawing/2014/main" id="{AE3798AA-6DFC-4FED-96CD-C2754C49C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1716" y="3419856"/>
            <a:ext cx="241188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25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Accountable Owners</a:t>
            </a:r>
          </a:p>
        </p:txBody>
      </p:sp>
      <p:sp>
        <p:nvSpPr>
          <p:cNvPr id="24" name="TextBox 23">
            <a:extLst xmlns:a="http://schemas.openxmlformats.org/drawingml/2006/main">
              <a:ext uri="{FF2B5EF4-FFF2-40B4-BE49-F238E27FC236}">
                <a16:creationId xmlns:a16="http://schemas.microsoft.com/office/drawing/2014/main" id="{3675D248-12AA-4213-94B0-B031DE5C9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8484" y="4123944"/>
            <a:ext cx="3125114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</a:pPr>
            <a:r>
              <a:rPr sz="1000" b="0" i="0">
                <a:solidFill>
                  <a:srgbClr val="9FB3BF"/>
                </a:solidFill>
                <a:latin typeface="Calibri"/>
                <a:ea typeface="Calibri"/>
                <a:cs typeface="Calibri"/>
              </a:rPr>
              <a:t>Named owners accountable for the asset and the decision</a:t>
            </a:r>
          </a:p>
        </p:txBody>
      </p:sp>
      <p:sp>
        <p:nvSpPr>
          <p:cNvPr id="25" name="Rounded Rectangle 24">
            <a:extLst xmlns:a="http://schemas.openxmlformats.org/drawingml/2006/main">
              <a:ext uri="{FF2B5EF4-FFF2-40B4-BE49-F238E27FC236}">
                <a16:creationId xmlns:a16="http://schemas.microsoft.com/office/drawing/2014/main" id="{6F9029E3-3AEB-4121-AA43-88ABBFFCD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937760"/>
            <a:ext cx="5391759" cy="1005840"/>
          </a:xfrm>
          <a:prstGeom xmlns:a="http://schemas.openxmlformats.org/drawingml/2006/main" prst="roundRect">
            <a:avLst>
              <a:gd name="adj" fmla="val 6000"/>
            </a:avLst>
          </a:prstGeom>
          <a:solidFill xmlns:a="http://schemas.openxmlformats.org/drawingml/2006/main">
            <a:srgbClr val="0A2230"/>
          </a:solidFill>
          <a:ln xmlns:a="http://schemas.openxmlformats.org/drawingml/2006/main" w="12700">
            <a:solidFill>
              <a:srgbClr val="164556"/>
            </a:solidFill>
          </a:ln>
          <a:effectLst xmlns:a="http://schemas.openxmlformats.org/drawingml/2006/main">
            <a:outerShdw blurRad="54864" dist="32004" dir="5400000" rotWithShape="0">
              <a:srgbClr val="000000">
                <a:alpha val="28000"/>
              </a:srgbClr>
            </a:outerShdw>
          </a:effectLst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6" name="Oval 25">
            <a:extLst xmlns:a="http://schemas.openxmlformats.org/drawingml/2006/main">
              <a:ext uri="{FF2B5EF4-FFF2-40B4-BE49-F238E27FC236}">
                <a16:creationId xmlns:a16="http://schemas.microsoft.com/office/drawing/2014/main" id="{A2D387EE-E381-4A84-BAE4-5D0D36AC1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521208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1C28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63" name="Picture 2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751789cd954ae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09828" y="5326380"/>
            <a:ext cx="228600" cy="228600"/>
          </a:xfrm>
          <a:prstGeom xmlns:a="http://schemas.openxmlformats.org/drawingml/2006/main" prst="rect">
            <a:avLst/>
          </a:prstGeom>
        </p:spPr>
      </p:pic>
      <p:sp>
        <p:nvSpPr>
          <p:cNvPr id="28" name="TextBox 27">
            <a:extLst xmlns:a="http://schemas.openxmlformats.org/drawingml/2006/main">
              <a:ext uri="{FF2B5EF4-FFF2-40B4-BE49-F238E27FC236}">
                <a16:creationId xmlns:a16="http://schemas.microsoft.com/office/drawing/2014/main" id="{2014B148-0000-41E6-A457-8E0058563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4937760"/>
            <a:ext cx="4385919" cy="10058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</a:pPr>
            <a:r>
              <a:rPr sz="1200" b="0" i="0">
                <a:solidFill>
                  <a:srgbClr val="C7CDD9"/>
                </a:solidFill>
                <a:latin typeface="Calibri"/>
                <a:ea typeface="Calibri"/>
                <a:cs typeface="Calibri"/>
              </a:rPr>
              <a:t>Financial impact requires scenario data and explicit assumptions.</a:t>
            </a:r>
          </a:p>
        </p:txBody>
      </p:sp>
      <p:sp>
        <p:nvSpPr>
          <p:cNvPr id="29" name="Rounded Rectangle 28">
            <a:extLst xmlns:a="http://schemas.openxmlformats.org/drawingml/2006/main">
              <a:ext uri="{FF2B5EF4-FFF2-40B4-BE49-F238E27FC236}">
                <a16:creationId xmlns:a16="http://schemas.microsoft.com/office/drawing/2014/main" id="{B976E345-0661-492C-A429-A72BF9790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3007" y="4937760"/>
            <a:ext cx="5391759" cy="1005840"/>
          </a:xfrm>
          <a:prstGeom xmlns:a="http://schemas.openxmlformats.org/drawingml/2006/main" prst="roundRect">
            <a:avLst>
              <a:gd name="adj" fmla="val 6000"/>
            </a:avLst>
          </a:prstGeom>
          <a:solidFill xmlns:a="http://schemas.openxmlformats.org/drawingml/2006/main">
            <a:srgbClr val="0A2230"/>
          </a:solidFill>
          <a:ln xmlns:a="http://schemas.openxmlformats.org/drawingml/2006/main" w="12700">
            <a:solidFill>
              <a:srgbClr val="164556"/>
            </a:solidFill>
          </a:ln>
          <a:effectLst xmlns:a="http://schemas.openxmlformats.org/drawingml/2006/main">
            <a:outerShdw blurRad="54864" dist="32004" dir="5400000" rotWithShape="0">
              <a:srgbClr val="000000">
                <a:alpha val="28000"/>
              </a:srgbClr>
            </a:outerShdw>
          </a:effectLst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0" name="Oval 29">
            <a:extLst xmlns:a="http://schemas.openxmlformats.org/drawingml/2006/main">
              <a:ext uri="{FF2B5EF4-FFF2-40B4-BE49-F238E27FC236}">
                <a16:creationId xmlns:a16="http://schemas.microsoft.com/office/drawing/2014/main" id="{2C64BB64-1464-4327-BDC2-F900E6A6B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61607" y="521208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A2833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67" name="Picture 3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e36afa550d4f8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575907" y="5326380"/>
            <a:ext cx="228600" cy="228600"/>
          </a:xfrm>
          <a:prstGeom xmlns:a="http://schemas.openxmlformats.org/drawingml/2006/main" prst="rect">
            <a:avLst/>
          </a:prstGeom>
        </p:spPr>
      </p:pic>
      <p:sp>
        <p:nvSpPr>
          <p:cNvPr id="32" name="TextBox 31">
            <a:extLst xmlns:a="http://schemas.openxmlformats.org/drawingml/2006/main">
              <a:ext uri="{FF2B5EF4-FFF2-40B4-BE49-F238E27FC236}">
                <a16:creationId xmlns:a16="http://schemas.microsoft.com/office/drawing/2014/main" id="{54FED1E7-4D8A-48F4-B75A-EA580F0B5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37679" y="4937760"/>
            <a:ext cx="4385919" cy="10058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</a:pPr>
            <a:r>
              <a:rPr sz="1200" b="0" i="0">
                <a:solidFill>
                  <a:srgbClr val="C7CDD9"/>
                </a:solidFill>
                <a:latin typeface="Calibri"/>
                <a:ea typeface="Calibri"/>
                <a:cs typeface="Calibri"/>
              </a:rPr>
              <a:t>SSVC can guide urgency: Track, Track*, Attend or Act.</a:t>
            </a:r>
          </a:p>
        </p:txBody>
      </p:sp>
    </p:spTree>
    <p:extLst>
      <p:ext uri="{BB962C8B-B14F-4D97-AF65-F5344CB8AC3E}">
        <p14:creationId xmlns:p14="http://schemas.microsoft.com/office/powerpoint/2010/main" val="160839734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3121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Box 1">
            <a:extLst xmlns:a="http://schemas.openxmlformats.org/drawingml/2006/main">
              <a:ext uri="{FF2B5EF4-FFF2-40B4-BE49-F238E27FC236}">
                <a16:creationId xmlns:a16="http://schemas.microsoft.com/office/drawing/2014/main" id="{E301F849-35E9-446E-92BB-99AD0B1F6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75488"/>
            <a:ext cx="914400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250" b="1" i="0" spc="200">
                <a:solidFill>
                  <a:srgbClr val="35E0E0"/>
                </a:solidFill>
                <a:latin typeface="Calibri"/>
                <a:ea typeface="Calibri"/>
                <a:cs typeface="Calibri"/>
              </a:rPr>
              <a:t>MIS 10.0 INTELLIGENCE DESIGN</a:t>
            </a:r>
          </a:p>
        </p:txBody>
      </p:sp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77FA9E19-F14B-498A-AA74-68DAF0F57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786384"/>
            <a:ext cx="11057839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2700"/>
            </a:pPr>
            <a:r>
              <a:rPr sz="270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 resilient pipeline with visible data quality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DE6D3DD3-204A-4F91-9144-7BAB27FC4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6455664"/>
            <a:ext cx="77724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850" b="0" i="0" spc="120">
                <a:solidFill>
                  <a:srgbClr val="7894A3"/>
                </a:solidFill>
                <a:latin typeface="Calibri"/>
                <a:ea typeface="Calibri"/>
                <a:cs typeface="Calibri"/>
              </a:rPr>
              <a:t>PRADEEPFORGE    /    MIS.ENTERPRISE    /    MIS 10.0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79A02261-AB9C-4590-9287-F3A65CFB0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93247" y="6455664"/>
            <a:ext cx="73152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850" b="0" i="0">
                <a:solidFill>
                  <a:srgbClr val="7894A3"/>
                </a:solidFill>
                <a:latin typeface="Calibri"/>
                <a:ea typeface="Calibri"/>
                <a:cs typeface="Calibri"/>
              </a:rPr>
              <a:t>07</a:t>
            </a:r>
          </a:p>
        </p:txBody>
      </p:sp>
      <p:sp>
        <p:nvSpPr>
          <p:cNvPr id="6" name="Rounded Rectangle 5">
            <a:extLst xmlns:a="http://schemas.openxmlformats.org/drawingml/2006/main">
              <a:ext uri="{FF2B5EF4-FFF2-40B4-BE49-F238E27FC236}">
                <a16:creationId xmlns:a16="http://schemas.microsoft.com/office/drawing/2014/main" id="{C10D27AB-8064-470B-BC5F-53AD9F2E1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1828800"/>
            <a:ext cx="2613583" cy="1234440"/>
          </a:xfrm>
          <a:prstGeom xmlns:a="http://schemas.openxmlformats.org/drawingml/2006/main" prst="roundRect">
            <a:avLst>
              <a:gd name="adj" fmla="val 6000"/>
            </a:avLst>
          </a:prstGeom>
          <a:solidFill xmlns:a="http://schemas.openxmlformats.org/drawingml/2006/main">
            <a:srgbClr val="0A2230"/>
          </a:solidFill>
          <a:ln xmlns:a="http://schemas.openxmlformats.org/drawingml/2006/main" w="12700">
            <a:solidFill>
              <a:srgbClr val="164556"/>
            </a:solidFill>
          </a:ln>
          <a:effectLst xmlns:a="http://schemas.openxmlformats.org/drawingml/2006/main">
            <a:outerShdw blurRad="54864" dist="32004" dir="5400000" rotWithShape="0">
              <a:srgbClr val="000000">
                <a:alpha val="28000"/>
              </a:srgbClr>
            </a:outerShdw>
          </a:effectLst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Oval 6">
            <a:extLst xmlns:a="http://schemas.openxmlformats.org/drawingml/2006/main">
              <a:ext uri="{FF2B5EF4-FFF2-40B4-BE49-F238E27FC236}">
                <a16:creationId xmlns:a16="http://schemas.microsoft.com/office/drawing/2014/main" id="{FBA93A72-D8AB-421F-AD4E-9A87C8534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" y="221742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A2833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51" name="Picture 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809cf2d8ca4b4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56716" y="2331720"/>
            <a:ext cx="228600" cy="228600"/>
          </a:xfrm>
          <a:prstGeom xmlns:a="http://schemas.openxmlformats.org/drawingml/2006/main" prst="rect">
            <a:avLst/>
          </a:prstGeom>
        </p:spPr>
      </p:pic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288734E9-1A39-464A-ACD7-6C4581469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7048" y="2084832"/>
            <a:ext cx="1516303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25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CVE Program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EA7D89E9-1258-4393-B80A-7C286ABA8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7048" y="2450592"/>
            <a:ext cx="1516303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 b="0" i="0">
                <a:solidFill>
                  <a:srgbClr val="9FB3BF"/>
                </a:solidFill>
                <a:latin typeface="Calibri"/>
                <a:ea typeface="Calibri"/>
                <a:cs typeface="Calibri"/>
              </a:rPr>
              <a:t>Identifiers</a:t>
            </a:r>
          </a:p>
        </p:txBody>
      </p:sp>
      <p:sp>
        <p:nvSpPr>
          <p:cNvPr id="11" name="Rounded Rectangle 10">
            <a:extLst xmlns:a="http://schemas.openxmlformats.org/drawingml/2006/main">
              <a:ext uri="{FF2B5EF4-FFF2-40B4-BE49-F238E27FC236}">
                <a16:creationId xmlns:a16="http://schemas.microsoft.com/office/drawing/2014/main" id="{574C9FB8-C021-4CA5-9FEA-0C3A011D4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679" y="1828800"/>
            <a:ext cx="2613583" cy="1234440"/>
          </a:xfrm>
          <a:prstGeom xmlns:a="http://schemas.openxmlformats.org/drawingml/2006/main" prst="roundRect">
            <a:avLst>
              <a:gd name="adj" fmla="val 6000"/>
            </a:avLst>
          </a:prstGeom>
          <a:solidFill xmlns:a="http://schemas.openxmlformats.org/drawingml/2006/main">
            <a:srgbClr val="0A2230"/>
          </a:solidFill>
          <a:ln xmlns:a="http://schemas.openxmlformats.org/drawingml/2006/main" w="12700">
            <a:solidFill>
              <a:srgbClr val="164556"/>
            </a:solidFill>
          </a:ln>
          <a:effectLst xmlns:a="http://schemas.openxmlformats.org/drawingml/2006/main">
            <a:outerShdw blurRad="54864" dist="32004" dir="5400000" rotWithShape="0">
              <a:srgbClr val="000000">
                <a:alpha val="28000"/>
              </a:srgbClr>
            </a:outerShdw>
          </a:effectLst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2" name="Oval 11">
            <a:extLst xmlns:a="http://schemas.openxmlformats.org/drawingml/2006/main">
              <a:ext uri="{FF2B5EF4-FFF2-40B4-BE49-F238E27FC236}">
                <a16:creationId xmlns:a16="http://schemas.microsoft.com/office/drawing/2014/main" id="{5F856C2D-4552-410E-B16A-185731EA2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7167" y="221742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A2833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56" name="Picture 1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f36834c58b41e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971467" y="2331720"/>
            <a:ext cx="228600" cy="228600"/>
          </a:xfrm>
          <a:prstGeom xmlns:a="http://schemas.openxmlformats.org/drawingml/2006/main" prst="rect">
            <a:avLst/>
          </a:prstGeom>
        </p:spPr>
      </p:pic>
      <p:sp>
        <p:nvSpPr>
          <p:cNvPr id="14" name="TextBox 13">
            <a:extLst xmlns:a="http://schemas.openxmlformats.org/drawingml/2006/main">
              <a:ext uri="{FF2B5EF4-FFF2-40B4-BE49-F238E27FC236}">
                <a16:creationId xmlns:a16="http://schemas.microsoft.com/office/drawing/2014/main" id="{0212AAFB-16A3-4BC5-9F93-F39820C2E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1799" y="2084832"/>
            <a:ext cx="1516303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25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NVD</a:t>
            </a:r>
          </a:p>
        </p:txBody>
      </p:sp>
      <p:sp>
        <p:nvSpPr>
          <p:cNvPr id="15" name="TextBox 14">
            <a:extLst xmlns:a="http://schemas.openxmlformats.org/drawingml/2006/main">
              <a:ext uri="{FF2B5EF4-FFF2-40B4-BE49-F238E27FC236}">
                <a16:creationId xmlns:a16="http://schemas.microsoft.com/office/drawing/2014/main" id="{F7D5CC79-E15E-4AAC-B19E-60B502EBF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1799" y="2450592"/>
            <a:ext cx="1516303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 b="0" i="0">
                <a:solidFill>
                  <a:srgbClr val="9FB3BF"/>
                </a:solidFill>
                <a:latin typeface="Calibri"/>
                <a:ea typeface="Calibri"/>
                <a:cs typeface="Calibri"/>
              </a:rPr>
              <a:t>Enrichment</a:t>
            </a:r>
          </a:p>
        </p:txBody>
      </p:sp>
      <p:sp>
        <p:nvSpPr>
          <p:cNvPr id="16" name="Rounded Rectangle 15">
            <a:extLst xmlns:a="http://schemas.openxmlformats.org/drawingml/2006/main">
              <a:ext uri="{FF2B5EF4-FFF2-40B4-BE49-F238E27FC236}">
                <a16:creationId xmlns:a16="http://schemas.microsoft.com/office/drawing/2014/main" id="{1F61D958-FB95-4DAB-B45E-C0EFF4ECD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6431" y="1828800"/>
            <a:ext cx="2613583" cy="1234440"/>
          </a:xfrm>
          <a:prstGeom xmlns:a="http://schemas.openxmlformats.org/drawingml/2006/main" prst="roundRect">
            <a:avLst>
              <a:gd name="adj" fmla="val 6000"/>
            </a:avLst>
          </a:prstGeom>
          <a:solidFill xmlns:a="http://schemas.openxmlformats.org/drawingml/2006/main">
            <a:srgbClr val="0A2230"/>
          </a:solidFill>
          <a:ln xmlns:a="http://schemas.openxmlformats.org/drawingml/2006/main" w="12700">
            <a:solidFill>
              <a:srgbClr val="164556"/>
            </a:solidFill>
          </a:ln>
          <a:effectLst xmlns:a="http://schemas.openxmlformats.org/drawingml/2006/main">
            <a:outerShdw blurRad="54864" dist="32004" dir="5400000" rotWithShape="0">
              <a:srgbClr val="000000">
                <a:alpha val="28000"/>
              </a:srgbClr>
            </a:outerShdw>
          </a:effectLst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7" name="Oval 16">
            <a:extLst xmlns:a="http://schemas.openxmlformats.org/drawingml/2006/main">
              <a:ext uri="{FF2B5EF4-FFF2-40B4-BE49-F238E27FC236}">
                <a16:creationId xmlns:a16="http://schemas.microsoft.com/office/drawing/2014/main" id="{22DD289E-EFB5-4903-81F7-52F754BFD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1919" y="221742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A2833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61" name="Picture 1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ab58d1faee4a6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786219" y="2331720"/>
            <a:ext cx="228600" cy="228600"/>
          </a:xfrm>
          <a:prstGeom xmlns:a="http://schemas.openxmlformats.org/drawingml/2006/main" prst="rect">
            <a:avLst/>
          </a:prstGeom>
        </p:spPr>
      </p:pic>
      <p:sp>
        <p:nvSpPr>
          <p:cNvPr id="19" name="TextBox 18">
            <a:extLst xmlns:a="http://schemas.openxmlformats.org/drawingml/2006/main">
              <a:ext uri="{FF2B5EF4-FFF2-40B4-BE49-F238E27FC236}">
                <a16:creationId xmlns:a16="http://schemas.microsoft.com/office/drawing/2014/main" id="{690A3CE1-F599-4032-893B-F7AD0C914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56551" y="2084832"/>
            <a:ext cx="1516303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25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CVSS / EPSS</a:t>
            </a:r>
          </a:p>
        </p:txBody>
      </p:sp>
      <p:sp>
        <p:nvSpPr>
          <p:cNvPr id="20" name="TextBox 19">
            <a:extLst xmlns:a="http://schemas.openxmlformats.org/drawingml/2006/main">
              <a:ext uri="{FF2B5EF4-FFF2-40B4-BE49-F238E27FC236}">
                <a16:creationId xmlns:a16="http://schemas.microsoft.com/office/drawing/2014/main" id="{AACD6A7A-465C-4A18-A43C-3D82BCFAA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56551" y="2450592"/>
            <a:ext cx="1516303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 b="0" i="0">
                <a:solidFill>
                  <a:srgbClr val="9FB3BF"/>
                </a:solidFill>
                <a:latin typeface="Calibri"/>
                <a:ea typeface="Calibri"/>
                <a:cs typeface="Calibri"/>
              </a:rPr>
              <a:t>Scoring</a:t>
            </a:r>
          </a:p>
        </p:txBody>
      </p:sp>
      <p:sp>
        <p:nvSpPr>
          <p:cNvPr id="21" name="Rounded Rectangle 20">
            <a:extLst xmlns:a="http://schemas.openxmlformats.org/drawingml/2006/main">
              <a:ext uri="{FF2B5EF4-FFF2-40B4-BE49-F238E27FC236}">
                <a16:creationId xmlns:a16="http://schemas.microsoft.com/office/drawing/2014/main" id="{6EAFDEA5-BD75-46A4-ABD4-CCECAF266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1183" y="1828800"/>
            <a:ext cx="2613583" cy="1234440"/>
          </a:xfrm>
          <a:prstGeom xmlns:a="http://schemas.openxmlformats.org/drawingml/2006/main" prst="roundRect">
            <a:avLst>
              <a:gd name="adj" fmla="val 6000"/>
            </a:avLst>
          </a:prstGeom>
          <a:solidFill xmlns:a="http://schemas.openxmlformats.org/drawingml/2006/main">
            <a:srgbClr val="0A2230"/>
          </a:solidFill>
          <a:ln xmlns:a="http://schemas.openxmlformats.org/drawingml/2006/main" w="12700">
            <a:solidFill>
              <a:srgbClr val="164556"/>
            </a:solidFill>
          </a:ln>
          <a:effectLst xmlns:a="http://schemas.openxmlformats.org/drawingml/2006/main">
            <a:outerShdw blurRad="54864" dist="32004" dir="5400000" rotWithShape="0">
              <a:srgbClr val="000000">
                <a:alpha val="28000"/>
              </a:srgbClr>
            </a:outerShdw>
          </a:effectLst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2" name="Oval 21">
            <a:extLst xmlns:a="http://schemas.openxmlformats.org/drawingml/2006/main">
              <a:ext uri="{FF2B5EF4-FFF2-40B4-BE49-F238E27FC236}">
                <a16:creationId xmlns:a16="http://schemas.microsoft.com/office/drawing/2014/main" id="{FB575666-8283-43C6-8103-ABE2F5596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86671" y="221742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A2833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66" name="Picture 2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444b037518421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600971" y="2331720"/>
            <a:ext cx="228600" cy="228600"/>
          </a:xfrm>
          <a:prstGeom xmlns:a="http://schemas.openxmlformats.org/drawingml/2006/main" prst="rect">
            <a:avLst/>
          </a:prstGeom>
        </p:spPr>
      </p:pic>
      <p:sp>
        <p:nvSpPr>
          <p:cNvPr id="24" name="TextBox 23">
            <a:extLst xmlns:a="http://schemas.openxmlformats.org/drawingml/2006/main">
              <a:ext uri="{FF2B5EF4-FFF2-40B4-BE49-F238E27FC236}">
                <a16:creationId xmlns:a16="http://schemas.microsoft.com/office/drawing/2014/main" id="{8E617D17-D1EF-4655-AF15-D222DA4F6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71303" y="2084832"/>
            <a:ext cx="1516303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25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KEV</a:t>
            </a:r>
          </a:p>
        </p:txBody>
      </p:sp>
      <p:sp>
        <p:nvSpPr>
          <p:cNvPr id="25" name="TextBox 24">
            <a:extLst xmlns:a="http://schemas.openxmlformats.org/drawingml/2006/main">
              <a:ext uri="{FF2B5EF4-FFF2-40B4-BE49-F238E27FC236}">
                <a16:creationId xmlns:a16="http://schemas.microsoft.com/office/drawing/2014/main" id="{754473E0-78D5-4CF5-8879-43DC76B2C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71303" y="2450592"/>
            <a:ext cx="1516303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 b="0" i="0">
                <a:solidFill>
                  <a:srgbClr val="9FB3BF"/>
                </a:solidFill>
                <a:latin typeface="Calibri"/>
                <a:ea typeface="Calibri"/>
                <a:cs typeface="Calibri"/>
              </a:rPr>
              <a:t>Exploitation</a:t>
            </a:r>
          </a:p>
        </p:txBody>
      </p:sp>
      <p:sp>
        <p:nvSpPr>
          <p:cNvPr id="26" name="TextBox 25">
            <a:extLst xmlns:a="http://schemas.openxmlformats.org/drawingml/2006/main">
              <a:ext uri="{FF2B5EF4-FFF2-40B4-BE49-F238E27FC236}">
                <a16:creationId xmlns:a16="http://schemas.microsoft.com/office/drawing/2014/main" id="{9EFFC4A5-5358-4989-81A0-0B895251B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3383280"/>
            <a:ext cx="54864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150" b="1" i="0" spc="120">
                <a:solidFill>
                  <a:srgbClr val="9FB3BF"/>
                </a:solidFill>
                <a:latin typeface="Calibri"/>
                <a:ea typeface="Calibri"/>
                <a:cs typeface="Calibri"/>
              </a:rPr>
              <a:t>PROPOSED INGESTION CONTROLS</a:t>
            </a:r>
          </a:p>
        </p:txBody>
      </p:sp>
      <p:sp>
        <p:nvSpPr>
          <p:cNvPr id="27" name="Connector 26">
            <a:extLst xmlns:a="http://schemas.openxmlformats.org/drawingml/2006/main">
              <a:ext uri="{FF2B5EF4-FFF2-40B4-BE49-F238E27FC236}">
                <a16:creationId xmlns:a16="http://schemas.microsoft.com/office/drawing/2014/main" id="{6461A099-AA82-43EC-B221-01AD27BDD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1832" y="4892040"/>
            <a:ext cx="10308031" cy="0"/>
          </a:xfrm>
          <a:prstGeom xmlns:a="http://schemas.openxmlformats.org/drawingml/2006/main" prst="line">
            <a:avLst/>
          </a:prstGeom>
          <a:ln xmlns:a="http://schemas.openxmlformats.org/drawingml/2006/main" w="19050">
            <a:solidFill>
              <a:srgbClr val="164556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sp>
        <p:nvSpPr>
          <p:cNvPr id="28" name="Oval 27">
            <a:extLst xmlns:a="http://schemas.openxmlformats.org/drawingml/2006/main">
              <a:ext uri="{FF2B5EF4-FFF2-40B4-BE49-F238E27FC236}">
                <a16:creationId xmlns:a16="http://schemas.microsoft.com/office/drawing/2014/main" id="{8D8D4344-7301-4AAC-98A4-FFBFE50DA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248" y="4791455"/>
            <a:ext cx="201168" cy="20116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5E0E0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9" name="Oval 28">
            <a:extLst xmlns:a="http://schemas.openxmlformats.org/drawingml/2006/main">
              <a:ext uri="{FF2B5EF4-FFF2-40B4-BE49-F238E27FC236}">
                <a16:creationId xmlns:a16="http://schemas.microsoft.com/office/drawing/2014/main" id="{6208D8E9-A452-446B-AD1E-054DF2604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575" y="4847783"/>
            <a:ext cx="88513" cy="88513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A0C11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0" name="TextBox 29">
            <a:extLst xmlns:a="http://schemas.openxmlformats.org/drawingml/2006/main">
              <a:ext uri="{FF2B5EF4-FFF2-40B4-BE49-F238E27FC236}">
                <a16:creationId xmlns:a16="http://schemas.microsoft.com/office/drawing/2014/main" id="{76CA5D61-476F-4543-AF8A-4E2B9DCFD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" y="4105655"/>
            <a:ext cx="2743200" cy="6583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b"/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</a:pPr>
            <a:r>
              <a:rPr sz="110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INGEST    Multiple feeds and vendor advisories, with source provenance</a:t>
            </a:r>
          </a:p>
        </p:txBody>
      </p:sp>
      <p:sp>
        <p:nvSpPr>
          <p:cNvPr id="31" name="Connector 30">
            <a:extLst xmlns:a="http://schemas.openxmlformats.org/drawingml/2006/main">
              <a:ext uri="{FF2B5EF4-FFF2-40B4-BE49-F238E27FC236}">
                <a16:creationId xmlns:a16="http://schemas.microsoft.com/office/drawing/2014/main" id="{BA140CBA-B180-47DC-BFFB-52B8C6494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1832" y="4718303"/>
            <a:ext cx="0" cy="64009"/>
          </a:xfrm>
          <a:prstGeom xmlns:a="http://schemas.openxmlformats.org/drawingml/2006/main" prst="line">
            <a:avLst/>
          </a:prstGeom>
          <a:ln xmlns:a="http://schemas.openxmlformats.org/drawingml/2006/main" w="12700">
            <a:solidFill>
              <a:srgbClr val="164556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sp>
        <p:nvSpPr>
          <p:cNvPr id="32" name="Oval 31">
            <a:extLst xmlns:a="http://schemas.openxmlformats.org/drawingml/2006/main">
              <a:ext uri="{FF2B5EF4-FFF2-40B4-BE49-F238E27FC236}">
                <a16:creationId xmlns:a16="http://schemas.microsoft.com/office/drawing/2014/main" id="{3EFD237B-D3C7-4CFB-B1BE-075039C82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95263" y="4791455"/>
            <a:ext cx="201168" cy="20116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5E0E0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3" name="Oval 32">
            <a:extLst xmlns:a="http://schemas.openxmlformats.org/drawingml/2006/main">
              <a:ext uri="{FF2B5EF4-FFF2-40B4-BE49-F238E27FC236}">
                <a16:creationId xmlns:a16="http://schemas.microsoft.com/office/drawing/2014/main" id="{DCFE5D42-6083-4720-B4B0-F86241256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1590" y="4847783"/>
            <a:ext cx="88513" cy="88513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A0C11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4" name="TextBox 33">
            <a:extLst xmlns:a="http://schemas.openxmlformats.org/drawingml/2006/main">
              <a:ext uri="{FF2B5EF4-FFF2-40B4-BE49-F238E27FC236}">
                <a16:creationId xmlns:a16="http://schemas.microsoft.com/office/drawing/2014/main" id="{CEE73599-6327-4E84-BFC4-2D98234E8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4247" y="5093207"/>
            <a:ext cx="2743200" cy="6583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</a:pPr>
            <a:r>
              <a:rPr sz="110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RECONCILE    Deduplicate records and surface conflicting product matches</a:t>
            </a:r>
          </a:p>
        </p:txBody>
      </p:sp>
      <p:sp>
        <p:nvSpPr>
          <p:cNvPr id="35" name="Connector 34">
            <a:extLst xmlns:a="http://schemas.openxmlformats.org/drawingml/2006/main">
              <a:ext uri="{FF2B5EF4-FFF2-40B4-BE49-F238E27FC236}">
                <a16:creationId xmlns:a16="http://schemas.microsoft.com/office/drawing/2014/main" id="{D758C87D-BDD6-47A1-8B3A-7B726BCD5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5847" y="4892040"/>
            <a:ext cx="0" cy="109728"/>
          </a:xfrm>
          <a:prstGeom xmlns:a="http://schemas.openxmlformats.org/drawingml/2006/main" prst="line">
            <a:avLst/>
          </a:prstGeom>
          <a:ln xmlns:a="http://schemas.openxmlformats.org/drawingml/2006/main" w="12700">
            <a:solidFill>
              <a:srgbClr val="164556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sp>
        <p:nvSpPr>
          <p:cNvPr id="36" name="Oval 35">
            <a:extLst xmlns:a="http://schemas.openxmlformats.org/drawingml/2006/main">
              <a:ext uri="{FF2B5EF4-FFF2-40B4-BE49-F238E27FC236}">
                <a16:creationId xmlns:a16="http://schemas.microsoft.com/office/drawing/2014/main" id="{F08FCE39-43A0-4C7F-9277-3EF5AF4BE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9279" y="4791455"/>
            <a:ext cx="201168" cy="20116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5E0E0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7" name="Oval 36">
            <a:extLst xmlns:a="http://schemas.openxmlformats.org/drawingml/2006/main">
              <a:ext uri="{FF2B5EF4-FFF2-40B4-BE49-F238E27FC236}">
                <a16:creationId xmlns:a16="http://schemas.microsoft.com/office/drawing/2014/main" id="{0B938790-8B11-4ED5-8442-62796F3E4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05606" y="4847783"/>
            <a:ext cx="88513" cy="88513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A0C11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8" name="TextBox 37">
            <a:extLst xmlns:a="http://schemas.openxmlformats.org/drawingml/2006/main">
              <a:ext uri="{FF2B5EF4-FFF2-40B4-BE49-F238E27FC236}">
                <a16:creationId xmlns:a16="http://schemas.microsoft.com/office/drawing/2014/main" id="{3BEDD7B1-663F-446A-AD93-EB0FB9E9E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65615" y="4105655"/>
            <a:ext cx="2743200" cy="6583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b"/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</a:pPr>
            <a:r>
              <a:rPr sz="110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MONITOR    Freshness, failed connectors and explicit degraded status</a:t>
            </a:r>
          </a:p>
        </p:txBody>
      </p:sp>
      <p:sp>
        <p:nvSpPr>
          <p:cNvPr id="39" name="Connector 38">
            <a:extLst xmlns:a="http://schemas.openxmlformats.org/drawingml/2006/main">
              <a:ext uri="{FF2B5EF4-FFF2-40B4-BE49-F238E27FC236}">
                <a16:creationId xmlns:a16="http://schemas.microsoft.com/office/drawing/2014/main" id="{358318F6-0146-4065-89BC-3F5538B04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9863" y="4718303"/>
            <a:ext cx="0" cy="64009"/>
          </a:xfrm>
          <a:prstGeom xmlns:a="http://schemas.openxmlformats.org/drawingml/2006/main" prst="line">
            <a:avLst/>
          </a:prstGeom>
          <a:ln xmlns:a="http://schemas.openxmlformats.org/drawingml/2006/main" w="12700">
            <a:solidFill>
              <a:srgbClr val="164556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sp>
        <p:nvSpPr>
          <p:cNvPr id="40" name="TextBox 39">
            <a:extLst xmlns:a="http://schemas.openxmlformats.org/drawingml/2006/main">
              <a:ext uri="{FF2B5EF4-FFF2-40B4-BE49-F238E27FC236}">
                <a16:creationId xmlns:a16="http://schemas.microsoft.com/office/drawing/2014/main" id="{FDBCD592-EB03-4A92-8329-A579D4419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5989320"/>
            <a:ext cx="11057839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1200" b="1" i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 missing feed or missing CVE must never imply that an asset is safe.</a:t>
            </a:r>
          </a:p>
        </p:txBody>
      </p:sp>
    </p:spTree>
    <p:extLst>
      <p:ext uri="{BB962C8B-B14F-4D97-AF65-F5344CB8AC3E}">
        <p14:creationId xmlns:p14="http://schemas.microsoft.com/office/powerpoint/2010/main" val="91385329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3121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Box 1">
            <a:extLst xmlns:a="http://schemas.openxmlformats.org/drawingml/2006/main">
              <a:ext uri="{FF2B5EF4-FFF2-40B4-BE49-F238E27FC236}">
                <a16:creationId xmlns:a16="http://schemas.microsoft.com/office/drawing/2014/main" id="{8A27B569-9F13-47B1-BFDD-D6A1D6E58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75488"/>
            <a:ext cx="914400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250" b="1" i="0" spc="200">
                <a:solidFill>
                  <a:srgbClr val="35E0E0"/>
                </a:solidFill>
                <a:latin typeface="Calibri"/>
                <a:ea typeface="Calibri"/>
                <a:cs typeface="Calibri"/>
              </a:rPr>
              <a:t>THE REGIONAL DIMENSION</a:t>
            </a:r>
          </a:p>
        </p:txBody>
      </p:sp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9038DA56-D3D9-42F2-825E-80D0C3F37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786384"/>
            <a:ext cx="11057839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2700"/>
            </a:pPr>
            <a:r>
              <a:rPr sz="270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Global intelligence, local enterprise decisions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A1627F08-D756-4664-BC37-CA92A1683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6455664"/>
            <a:ext cx="77724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850" b="0" i="0" spc="120">
                <a:solidFill>
                  <a:srgbClr val="7894A3"/>
                </a:solidFill>
                <a:latin typeface="Calibri"/>
                <a:ea typeface="Calibri"/>
                <a:cs typeface="Calibri"/>
              </a:rPr>
              <a:t>PRADEEPFORGE    /    MIS.ENTERPRISE    /    MIS 10.0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FE8F280B-32B0-420B-B9A7-375BE2C2E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93247" y="6455664"/>
            <a:ext cx="73152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850" b="0" i="0">
                <a:solidFill>
                  <a:srgbClr val="7894A3"/>
                </a:solidFill>
                <a:latin typeface="Calibri"/>
                <a:ea typeface="Calibri"/>
                <a:cs typeface="Calibri"/>
              </a:rPr>
              <a:t>08</a:t>
            </a:r>
          </a:p>
        </p:txBody>
      </p:sp>
      <p:sp>
        <p:nvSpPr>
          <p:cNvPr id="6" name="Rounded Rectangle 5">
            <a:extLst xmlns:a="http://schemas.openxmlformats.org/drawingml/2006/main">
              <a:ext uri="{FF2B5EF4-FFF2-40B4-BE49-F238E27FC236}">
                <a16:creationId xmlns:a16="http://schemas.microsoft.com/office/drawing/2014/main" id="{F91BB39A-E9CB-48E1-BB0B-7B7BCD5FD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2011680"/>
            <a:ext cx="3527450" cy="3291840"/>
          </a:xfrm>
          <a:prstGeom xmlns:a="http://schemas.openxmlformats.org/drawingml/2006/main" prst="roundRect">
            <a:avLst>
              <a:gd name="adj" fmla="val 6000"/>
            </a:avLst>
          </a:prstGeom>
          <a:solidFill xmlns:a="http://schemas.openxmlformats.org/drawingml/2006/main">
            <a:srgbClr val="0A2230"/>
          </a:solidFill>
          <a:ln xmlns:a="http://schemas.openxmlformats.org/drawingml/2006/main" w="12700">
            <a:solidFill>
              <a:srgbClr val="164556"/>
            </a:solidFill>
          </a:ln>
          <a:effectLst xmlns:a="http://schemas.openxmlformats.org/drawingml/2006/main">
            <a:outerShdw blurRad="54864" dist="32004" dir="5400000" rotWithShape="0">
              <a:srgbClr val="000000">
                <a:alpha val="28000"/>
              </a:srgbClr>
            </a:outerShdw>
          </a:effectLst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Oval 6">
            <a:extLst xmlns:a="http://schemas.openxmlformats.org/drawingml/2006/main">
              <a:ext uri="{FF2B5EF4-FFF2-40B4-BE49-F238E27FC236}">
                <a16:creationId xmlns:a16="http://schemas.microsoft.com/office/drawing/2014/main" id="{BC890651-CB5A-4DE6-8EDD-E18FD0C9C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28901" y="2258568"/>
            <a:ext cx="603504" cy="60350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A2833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30" name="Picture 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d4f5b78311468e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2173742" y="2403408"/>
            <a:ext cx="313822" cy="313822"/>
          </a:xfrm>
          <a:prstGeom xmlns:a="http://schemas.openxmlformats.org/drawingml/2006/main" prst="rect">
            <a:avLst/>
          </a:prstGeom>
        </p:spPr>
      </p:pic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F64BFAAC-F0EF-41E9-AB74-C7FC62128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8096" y="3063240"/>
            <a:ext cx="3125114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</a:pPr>
            <a:r>
              <a:rPr sz="135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Regulatory Obligations Differ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7AE59844-6F41-421D-82F2-A01743EB9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672" y="3749039"/>
            <a:ext cx="3051962" cy="1463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ctr">
              <a:lnSpc>
                <a:spcPct val="118000"/>
              </a:lnSpc>
              <a:buNone/>
            </a:pPr>
            <a:r>
              <a:rPr sz="1100" b="0" i="0">
                <a:solidFill>
                  <a:srgbClr val="C7CDD9"/>
                </a:solidFill>
                <a:latin typeface="Calibri"/>
                <a:ea typeface="Calibri"/>
                <a:cs typeface="Calibri"/>
              </a:rPr>
              <a:t>Tag entities and services with applicable jurisdiction, sector and policy version.</a:t>
            </a:r>
          </a:p>
        </p:txBody>
      </p:sp>
      <p:sp>
        <p:nvSpPr>
          <p:cNvPr id="11" name="Rounded Rectangle 10">
            <a:extLst xmlns:a="http://schemas.openxmlformats.org/drawingml/2006/main">
              <a:ext uri="{FF2B5EF4-FFF2-40B4-BE49-F238E27FC236}">
                <a16:creationId xmlns:a16="http://schemas.microsoft.com/office/drawing/2014/main" id="{55539A92-5F98-49F5-89E6-1A65797B1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2122" y="2011680"/>
            <a:ext cx="3527450" cy="3291840"/>
          </a:xfrm>
          <a:prstGeom xmlns:a="http://schemas.openxmlformats.org/drawingml/2006/main" prst="roundRect">
            <a:avLst>
              <a:gd name="adj" fmla="val 6000"/>
            </a:avLst>
          </a:prstGeom>
          <a:solidFill xmlns:a="http://schemas.openxmlformats.org/drawingml/2006/main">
            <a:srgbClr val="0A2230"/>
          </a:solidFill>
          <a:ln xmlns:a="http://schemas.openxmlformats.org/drawingml/2006/main" w="12700">
            <a:solidFill>
              <a:srgbClr val="164556"/>
            </a:solidFill>
          </a:ln>
          <a:effectLst xmlns:a="http://schemas.openxmlformats.org/drawingml/2006/main">
            <a:outerShdw blurRad="54864" dist="32004" dir="5400000" rotWithShape="0">
              <a:srgbClr val="000000">
                <a:alpha val="28000"/>
              </a:srgbClr>
            </a:outerShdw>
          </a:effectLst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2" name="Oval 11">
            <a:extLst xmlns:a="http://schemas.openxmlformats.org/drawingml/2006/main">
              <a:ext uri="{FF2B5EF4-FFF2-40B4-BE49-F238E27FC236}">
                <a16:creationId xmlns:a16="http://schemas.microsoft.com/office/drawing/2014/main" id="{E0759DC4-4C40-4679-B7A1-4937B7E4B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4095" y="2258568"/>
            <a:ext cx="603504" cy="60350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A2833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35" name="Picture 1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68c2f0357847ed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938936" y="2403408"/>
            <a:ext cx="313822" cy="313822"/>
          </a:xfrm>
          <a:prstGeom xmlns:a="http://schemas.openxmlformats.org/drawingml/2006/main" prst="rect">
            <a:avLst/>
          </a:prstGeom>
        </p:spPr>
      </p:pic>
      <p:sp>
        <p:nvSpPr>
          <p:cNvPr id="14" name="TextBox 13">
            <a:extLst xmlns:a="http://schemas.openxmlformats.org/drawingml/2006/main">
              <a:ext uri="{FF2B5EF4-FFF2-40B4-BE49-F238E27FC236}">
                <a16:creationId xmlns:a16="http://schemas.microsoft.com/office/drawing/2014/main" id="{53035770-D281-43AA-B02D-1ADBCD912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290" y="3063240"/>
            <a:ext cx="3125114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</a:pPr>
            <a:r>
              <a:rPr sz="135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Threat Landscapes Differ</a:t>
            </a:r>
          </a:p>
        </p:txBody>
      </p:sp>
      <p:sp>
        <p:nvSpPr>
          <p:cNvPr id="15" name="TextBox 14">
            <a:extLst xmlns:a="http://schemas.openxmlformats.org/drawingml/2006/main">
              <a:ext uri="{FF2B5EF4-FFF2-40B4-BE49-F238E27FC236}">
                <a16:creationId xmlns:a16="http://schemas.microsoft.com/office/drawing/2014/main" id="{1D94AF7E-8A4C-4FA7-9F07-24F56F67A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69866" y="3749039"/>
            <a:ext cx="3051962" cy="1463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ctr">
              <a:lnSpc>
                <a:spcPct val="118000"/>
              </a:lnSpc>
              <a:buNone/>
            </a:pPr>
            <a:r>
              <a:rPr sz="1100" b="0" i="0">
                <a:solidFill>
                  <a:srgbClr val="C7CDD9"/>
                </a:solidFill>
                <a:latin typeface="Calibri"/>
                <a:ea typeface="Calibri"/>
                <a:cs typeface="Calibri"/>
              </a:rPr>
              <a:t>Use regional CERT, sector and vendor intelligence when relevant evidence exists.</a:t>
            </a:r>
          </a:p>
        </p:txBody>
      </p:sp>
      <p:sp>
        <p:nvSpPr>
          <p:cNvPr id="16" name="Rounded Rectangle 15">
            <a:extLst xmlns:a="http://schemas.openxmlformats.org/drawingml/2006/main">
              <a:ext uri="{FF2B5EF4-FFF2-40B4-BE49-F238E27FC236}">
                <a16:creationId xmlns:a16="http://schemas.microsoft.com/office/drawing/2014/main" id="{61F8763B-BDE9-4A89-ADB4-4A701294F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7316" y="2011680"/>
            <a:ext cx="3527450" cy="3291840"/>
          </a:xfrm>
          <a:prstGeom xmlns:a="http://schemas.openxmlformats.org/drawingml/2006/main" prst="roundRect">
            <a:avLst>
              <a:gd name="adj" fmla="val 6000"/>
            </a:avLst>
          </a:prstGeom>
          <a:solidFill xmlns:a="http://schemas.openxmlformats.org/drawingml/2006/main">
            <a:srgbClr val="0A2230"/>
          </a:solidFill>
          <a:ln xmlns:a="http://schemas.openxmlformats.org/drawingml/2006/main" w="12700">
            <a:solidFill>
              <a:srgbClr val="164556"/>
            </a:solidFill>
          </a:ln>
          <a:effectLst xmlns:a="http://schemas.openxmlformats.org/drawingml/2006/main">
            <a:outerShdw blurRad="54864" dist="32004" dir="5400000" rotWithShape="0">
              <a:srgbClr val="000000">
                <a:alpha val="28000"/>
              </a:srgbClr>
            </a:outerShdw>
          </a:effectLst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7" name="Oval 16">
            <a:extLst xmlns:a="http://schemas.openxmlformats.org/drawingml/2006/main">
              <a:ext uri="{FF2B5EF4-FFF2-40B4-BE49-F238E27FC236}">
                <a16:creationId xmlns:a16="http://schemas.microsoft.com/office/drawing/2014/main" id="{35552684-963F-4D6C-87B1-03FFB9332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59290" y="2258568"/>
            <a:ext cx="603504" cy="60350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A2833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40" name="Picture 1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08c6b5a94c404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704130" y="2403408"/>
            <a:ext cx="313822" cy="313822"/>
          </a:xfrm>
          <a:prstGeom xmlns:a="http://schemas.openxmlformats.org/drawingml/2006/main" prst="rect">
            <a:avLst/>
          </a:prstGeom>
        </p:spPr>
      </p:pic>
      <p:sp>
        <p:nvSpPr>
          <p:cNvPr id="19" name="TextBox 18">
            <a:extLst xmlns:a="http://schemas.openxmlformats.org/drawingml/2006/main">
              <a:ext uri="{FF2B5EF4-FFF2-40B4-BE49-F238E27FC236}">
                <a16:creationId xmlns:a16="http://schemas.microsoft.com/office/drawing/2014/main" id="{8431B5EA-9E92-4ACC-A44A-FA813EE05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8484" y="3063240"/>
            <a:ext cx="3125114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</a:pPr>
            <a:r>
              <a:rPr sz="135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Technology Footprints Differ</a:t>
            </a:r>
          </a:p>
        </p:txBody>
      </p:sp>
      <p:sp>
        <p:nvSpPr>
          <p:cNvPr id="20" name="TextBox 19">
            <a:extLst xmlns:a="http://schemas.openxmlformats.org/drawingml/2006/main">
              <a:ext uri="{FF2B5EF4-FFF2-40B4-BE49-F238E27FC236}">
                <a16:creationId xmlns:a16="http://schemas.microsoft.com/office/drawing/2014/main" id="{F2C6E5CD-8AF1-4614-BAB8-2E1E2EDFA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5060" y="3749039"/>
            <a:ext cx="3051962" cy="1463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ctr">
              <a:lnSpc>
                <a:spcPct val="118000"/>
              </a:lnSpc>
              <a:buNone/>
            </a:pPr>
            <a:r>
              <a:rPr sz="1100" b="0" i="0">
                <a:solidFill>
                  <a:srgbClr val="C7CDD9"/>
                </a:solidFill>
                <a:latin typeface="Calibri"/>
                <a:ea typeface="Calibri"/>
                <a:cs typeface="Calibri"/>
              </a:rPr>
              <a:t>Include custom applications, configuration weaknesses and vendor findings without CVE identifiers.</a:t>
            </a:r>
          </a:p>
        </p:txBody>
      </p:sp>
    </p:spTree>
    <p:extLst>
      <p:ext uri="{BB962C8B-B14F-4D97-AF65-F5344CB8AC3E}">
        <p14:creationId xmlns:p14="http://schemas.microsoft.com/office/powerpoint/2010/main" val="114745429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3121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Box 1">
            <a:extLst xmlns:a="http://schemas.openxmlformats.org/drawingml/2006/main">
              <a:ext uri="{FF2B5EF4-FFF2-40B4-BE49-F238E27FC236}">
                <a16:creationId xmlns:a16="http://schemas.microsoft.com/office/drawing/2014/main" id="{A1AF69E8-C35E-4648-9D81-CFB5E2FB5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75488"/>
            <a:ext cx="914400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250" b="1" i="0" spc="200">
                <a:solidFill>
                  <a:srgbClr val="35E0E0"/>
                </a:solidFill>
                <a:latin typeface="Calibri"/>
                <a:ea typeface="Calibri"/>
                <a:cs typeface="Calibri"/>
              </a:rPr>
              <a:t>REGULATORY CLOCKS BY REGION</a:t>
            </a:r>
          </a:p>
        </p:txBody>
      </p:sp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D495E047-7FBD-4022-8EC1-6D3BE4F64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786384"/>
            <a:ext cx="11057839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2700"/>
            </a:pPr>
            <a:r>
              <a:rPr sz="270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Reporting rules require an incident trigger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E7316257-3717-46B8-ABAB-B20479D7A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6455664"/>
            <a:ext cx="77724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850" b="0" i="0" spc="120">
                <a:solidFill>
                  <a:srgbClr val="7894A3"/>
                </a:solidFill>
                <a:latin typeface="Calibri"/>
                <a:ea typeface="Calibri"/>
                <a:cs typeface="Calibri"/>
              </a:rPr>
              <a:t>PRADEEPFORGE    /    MIS.ENTERPRISE    /    MIS 10.0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EE381440-52AB-4774-94A7-AB57C3E83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93247" y="6455664"/>
            <a:ext cx="73152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850" b="0" i="0">
                <a:solidFill>
                  <a:srgbClr val="7894A3"/>
                </a:solidFill>
                <a:latin typeface="Calibri"/>
                <a:ea typeface="Calibri"/>
                <a:cs typeface="Calibri"/>
              </a:rPr>
              <a:t>09</a:t>
            </a:r>
          </a:p>
        </p:txBody>
      </p:sp>
      <p:sp>
        <p:nvSpPr>
          <p:cNvPr id="6" name="Rounded Rectangle 5">
            <a:extLst xmlns:a="http://schemas.openxmlformats.org/drawingml/2006/main">
              <a:ext uri="{FF2B5EF4-FFF2-40B4-BE49-F238E27FC236}">
                <a16:creationId xmlns:a16="http://schemas.microsoft.com/office/drawing/2014/main" id="{795EABDC-A885-43FF-9279-95833B79A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1874519"/>
            <a:ext cx="3527450" cy="4160520"/>
          </a:xfrm>
          <a:prstGeom xmlns:a="http://schemas.openxmlformats.org/drawingml/2006/main" prst="roundRect">
            <a:avLst>
              <a:gd name="adj" fmla="val 6000"/>
            </a:avLst>
          </a:prstGeom>
          <a:solidFill xmlns:a="http://schemas.openxmlformats.org/drawingml/2006/main">
            <a:srgbClr val="0A2230"/>
          </a:solidFill>
          <a:ln xmlns:a="http://schemas.openxmlformats.org/drawingml/2006/main" w="12700">
            <a:solidFill>
              <a:srgbClr val="164556"/>
            </a:solidFill>
          </a:ln>
          <a:effectLst xmlns:a="http://schemas.openxmlformats.org/drawingml/2006/main">
            <a:outerShdw blurRad="54864" dist="32004" dir="5400000" rotWithShape="0">
              <a:srgbClr val="000000">
                <a:alpha val="28000"/>
              </a:srgbClr>
            </a:outerShdw>
          </a:effectLst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57565EC1-0654-44B3-B0CD-167848BD8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2075688"/>
            <a:ext cx="3015386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350" b="1" i="0" spc="140">
                <a:solidFill>
                  <a:srgbClr val="35E0E0"/>
                </a:solidFill>
                <a:latin typeface="Calibri"/>
                <a:ea typeface="Calibri"/>
                <a:cs typeface="Calibri"/>
              </a:rPr>
              <a:t>EU</a:t>
            </a: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C8836631-728E-4530-90A9-356523FF7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2404872"/>
            <a:ext cx="3015386" cy="777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2700"/>
            </a:pPr>
            <a:r>
              <a:rPr sz="270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24 HOURS</a:t>
            </a:r>
          </a:p>
        </p:txBody>
      </p:sp>
      <p:sp>
        <p:nvSpPr>
          <p:cNvPr id="9" name="Oval 8">
            <a:extLst xmlns:a="http://schemas.openxmlformats.org/drawingml/2006/main">
              <a:ext uri="{FF2B5EF4-FFF2-40B4-BE49-F238E27FC236}">
                <a16:creationId xmlns:a16="http://schemas.microsoft.com/office/drawing/2014/main" id="{C36835EA-37DA-4972-928A-C76AE942A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858" y="233172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A2833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49" name="Picture 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52ad5dbd7d34a7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477158" y="2446020"/>
            <a:ext cx="228600" cy="228600"/>
          </a:xfrm>
          <a:prstGeom xmlns:a="http://schemas.openxmlformats.org/drawingml/2006/main" prst="rect">
            <a:avLst/>
          </a:prstGeom>
        </p:spPr>
      </p:pic>
      <p:sp>
        <p:nvSpPr>
          <p:cNvPr id="11" name="Oval 10">
            <a:extLst xmlns:a="http://schemas.openxmlformats.org/drawingml/2006/main">
              <a:ext uri="{FF2B5EF4-FFF2-40B4-BE49-F238E27FC236}">
                <a16:creationId xmlns:a16="http://schemas.microsoft.com/office/drawing/2014/main" id="{5A2A5266-BC90-4EFA-A923-D16552BAB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247" y="3465575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5E0E0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2" name="TextBox 11">
            <a:extLst xmlns:a="http://schemas.openxmlformats.org/drawingml/2006/main">
              <a:ext uri="{FF2B5EF4-FFF2-40B4-BE49-F238E27FC236}">
                <a16:creationId xmlns:a16="http://schemas.microsoft.com/office/drawing/2014/main" id="{CEC5ED36-1C4A-49E4-B725-AB5D5612A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3383279"/>
            <a:ext cx="2850794" cy="777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</a:pPr>
            <a:r>
              <a:rPr sz="1030" b="0" i="0">
                <a:solidFill>
                  <a:srgbClr val="C7CDD9"/>
                </a:solidFill>
                <a:latin typeface="Calibri"/>
                <a:ea typeface="Calibri"/>
                <a:cs typeface="Calibri"/>
              </a:rPr>
              <a:t>NIS2: early warning after awareness of a significant incident, for in-scope entities</a:t>
            </a:r>
          </a:p>
        </p:txBody>
      </p:sp>
      <p:sp>
        <p:nvSpPr>
          <p:cNvPr id="13" name="Oval 12">
            <a:extLst xmlns:a="http://schemas.openxmlformats.org/drawingml/2006/main">
              <a:ext uri="{FF2B5EF4-FFF2-40B4-BE49-F238E27FC236}">
                <a16:creationId xmlns:a16="http://schemas.microsoft.com/office/drawing/2014/main" id="{B749A1DA-579D-4091-9399-EEB79C966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247" y="4306824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5E0E0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4" name="TextBox 13">
            <a:extLst xmlns:a="http://schemas.openxmlformats.org/drawingml/2006/main">
              <a:ext uri="{FF2B5EF4-FFF2-40B4-BE49-F238E27FC236}">
                <a16:creationId xmlns:a16="http://schemas.microsoft.com/office/drawing/2014/main" id="{DB23FA68-C6A1-40F0-9FFF-E81EE7C21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4224528"/>
            <a:ext cx="2850794" cy="777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</a:pPr>
            <a:r>
              <a:rPr sz="1030" b="0" i="0">
                <a:solidFill>
                  <a:srgbClr val="C7CDD9"/>
                </a:solidFill>
                <a:latin typeface="Calibri"/>
                <a:ea typeface="Calibri"/>
                <a:cs typeface="Calibri"/>
              </a:rPr>
              <a:t>Assess national implementation and applicable sector rules</a:t>
            </a:r>
          </a:p>
        </p:txBody>
      </p:sp>
      <p:sp>
        <p:nvSpPr>
          <p:cNvPr id="15" name="Oval 14">
            <a:extLst xmlns:a="http://schemas.openxmlformats.org/drawingml/2006/main">
              <a:ext uri="{FF2B5EF4-FFF2-40B4-BE49-F238E27FC236}">
                <a16:creationId xmlns:a16="http://schemas.microsoft.com/office/drawing/2014/main" id="{1894D996-0FF2-46C2-BDB8-0726EB092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247" y="5148072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5E0E0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6" name="TextBox 15">
            <a:extLst xmlns:a="http://schemas.openxmlformats.org/drawingml/2006/main">
              <a:ext uri="{FF2B5EF4-FFF2-40B4-BE49-F238E27FC236}">
                <a16:creationId xmlns:a16="http://schemas.microsoft.com/office/drawing/2014/main" id="{8010E594-EBFC-43D0-93E5-0BAB17BFF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5065776"/>
            <a:ext cx="2850794" cy="777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</a:pPr>
            <a:r>
              <a:rPr sz="1030" b="0" i="0">
                <a:solidFill>
                  <a:srgbClr val="C7CDD9"/>
                </a:solidFill>
                <a:latin typeface="Calibri"/>
                <a:ea typeface="Calibri"/>
                <a:cs typeface="Calibri"/>
              </a:rPr>
              <a:t>Route reporting decisions to the accountable legal and incident teams</a:t>
            </a:r>
          </a:p>
        </p:txBody>
      </p:sp>
      <p:sp>
        <p:nvSpPr>
          <p:cNvPr id="17" name="Rounded Rectangle 16">
            <a:extLst xmlns:a="http://schemas.openxmlformats.org/drawingml/2006/main">
              <a:ext uri="{FF2B5EF4-FFF2-40B4-BE49-F238E27FC236}">
                <a16:creationId xmlns:a16="http://schemas.microsoft.com/office/drawing/2014/main" id="{ABA4C5A2-D27D-4724-BE7D-6C09DD72B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2122" y="1874519"/>
            <a:ext cx="3527450" cy="4160520"/>
          </a:xfrm>
          <a:prstGeom xmlns:a="http://schemas.openxmlformats.org/drawingml/2006/main" prst="roundRect">
            <a:avLst>
              <a:gd name="adj" fmla="val 6000"/>
            </a:avLst>
          </a:prstGeom>
          <a:solidFill xmlns:a="http://schemas.openxmlformats.org/drawingml/2006/main">
            <a:srgbClr val="0A2230"/>
          </a:solidFill>
          <a:ln xmlns:a="http://schemas.openxmlformats.org/drawingml/2006/main" w="12700">
            <a:solidFill>
              <a:srgbClr val="164556"/>
            </a:solidFill>
          </a:ln>
          <a:effectLst xmlns:a="http://schemas.openxmlformats.org/drawingml/2006/main">
            <a:outerShdw blurRad="54864" dist="32004" dir="5400000" rotWithShape="0">
              <a:srgbClr val="000000">
                <a:alpha val="28000"/>
              </a:srgbClr>
            </a:outerShdw>
          </a:effectLst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8" name="TextBox 17">
            <a:extLst xmlns:a="http://schemas.openxmlformats.org/drawingml/2006/main">
              <a:ext uri="{FF2B5EF4-FFF2-40B4-BE49-F238E27FC236}">
                <a16:creationId xmlns:a16="http://schemas.microsoft.com/office/drawing/2014/main" id="{A910A94A-BD2E-4CE7-8178-F2BF17B16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8154" y="2075688"/>
            <a:ext cx="3015386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350" b="1" i="0" spc="140">
                <a:solidFill>
                  <a:srgbClr val="35E0E0"/>
                </a:solidFill>
                <a:latin typeface="Calibri"/>
                <a:ea typeface="Calibri"/>
                <a:cs typeface="Calibri"/>
              </a:rPr>
              <a:t>INDIA</a:t>
            </a:r>
          </a:p>
        </p:txBody>
      </p:sp>
      <p:sp>
        <p:nvSpPr>
          <p:cNvPr id="19" name="TextBox 18">
            <a:extLst xmlns:a="http://schemas.openxmlformats.org/drawingml/2006/main">
              <a:ext uri="{FF2B5EF4-FFF2-40B4-BE49-F238E27FC236}">
                <a16:creationId xmlns:a16="http://schemas.microsoft.com/office/drawing/2014/main" id="{CD801BB4-9621-4AC3-B1C3-04CF7DDB8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8154" y="2404872"/>
            <a:ext cx="3015386" cy="777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2700"/>
            </a:pPr>
            <a:r>
              <a:rPr sz="270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6 HOURS</a:t>
            </a:r>
          </a:p>
        </p:txBody>
      </p:sp>
      <p:sp>
        <p:nvSpPr>
          <p:cNvPr id="20" name="Oval 19">
            <a:extLst xmlns:a="http://schemas.openxmlformats.org/drawingml/2006/main">
              <a:ext uri="{FF2B5EF4-FFF2-40B4-BE49-F238E27FC236}">
                <a16:creationId xmlns:a16="http://schemas.microsoft.com/office/drawing/2014/main" id="{336A3647-2EE9-4614-93B1-267BA2C63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8052" y="233172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A2833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60" name="Picture 2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52ad5dbd7d34a7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242352" y="2446020"/>
            <a:ext cx="228600" cy="228600"/>
          </a:xfrm>
          <a:prstGeom xmlns:a="http://schemas.openxmlformats.org/drawingml/2006/main" prst="rect">
            <a:avLst/>
          </a:prstGeom>
        </p:spPr>
      </p:pic>
      <p:sp>
        <p:nvSpPr>
          <p:cNvPr id="22" name="Oval 21">
            <a:extLst xmlns:a="http://schemas.openxmlformats.org/drawingml/2006/main">
              <a:ext uri="{FF2B5EF4-FFF2-40B4-BE49-F238E27FC236}">
                <a16:creationId xmlns:a16="http://schemas.microsoft.com/office/drawing/2014/main" id="{2CEA9F74-C9DD-43ED-AC18-39A778547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6442" y="3465575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5E0E0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3" name="TextBox 22">
            <a:extLst xmlns:a="http://schemas.openxmlformats.org/drawingml/2006/main">
              <a:ext uri="{FF2B5EF4-FFF2-40B4-BE49-F238E27FC236}">
                <a16:creationId xmlns:a16="http://schemas.microsoft.com/office/drawing/2014/main" id="{5655CD69-7FB0-4B36-BA71-D2E1FA7B8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71034" y="3383279"/>
            <a:ext cx="2850794" cy="777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</a:pPr>
            <a:r>
              <a:rPr sz="1030" b="0" i="0">
                <a:solidFill>
                  <a:srgbClr val="C7CDD9"/>
                </a:solidFill>
                <a:latin typeface="Calibri"/>
                <a:ea typeface="Calibri"/>
                <a:cs typeface="Calibri"/>
              </a:rPr>
              <a:t>CERT-In: specified incidents, from noticing or being brought to notice</a:t>
            </a:r>
          </a:p>
        </p:txBody>
      </p:sp>
      <p:sp>
        <p:nvSpPr>
          <p:cNvPr id="24" name="Oval 23">
            <a:extLst xmlns:a="http://schemas.openxmlformats.org/drawingml/2006/main">
              <a:ext uri="{FF2B5EF4-FFF2-40B4-BE49-F238E27FC236}">
                <a16:creationId xmlns:a16="http://schemas.microsoft.com/office/drawing/2014/main" id="{396B3FD9-5A1D-43F7-8EBA-670790369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6442" y="4306824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5E0E0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5" name="TextBox 24">
            <a:extLst xmlns:a="http://schemas.openxmlformats.org/drawingml/2006/main">
              <a:ext uri="{FF2B5EF4-FFF2-40B4-BE49-F238E27FC236}">
                <a16:creationId xmlns:a16="http://schemas.microsoft.com/office/drawing/2014/main" id="{F1260EFB-58B7-4E6E-B2AC-BEAA20E10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71034" y="4224528"/>
            <a:ext cx="2850794" cy="777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</a:pPr>
            <a:r>
              <a:rPr sz="1030" b="0" i="0">
                <a:solidFill>
                  <a:srgbClr val="C7CDD9"/>
                </a:solidFill>
                <a:latin typeface="Calibri"/>
                <a:ea typeface="Calibri"/>
                <a:cs typeface="Calibri"/>
              </a:rPr>
              <a:t>Assess entity and sector-specific duties separately</a:t>
            </a:r>
          </a:p>
        </p:txBody>
      </p:sp>
      <p:sp>
        <p:nvSpPr>
          <p:cNvPr id="26" name="Oval 25">
            <a:extLst xmlns:a="http://schemas.openxmlformats.org/drawingml/2006/main">
              <a:ext uri="{FF2B5EF4-FFF2-40B4-BE49-F238E27FC236}">
                <a16:creationId xmlns:a16="http://schemas.microsoft.com/office/drawing/2014/main" id="{416B455F-25CD-4CB4-9000-DAB49936B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6442" y="5148072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5E0E0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7" name="TextBox 26">
            <a:extLst xmlns:a="http://schemas.openxmlformats.org/drawingml/2006/main">
              <a:ext uri="{FF2B5EF4-FFF2-40B4-BE49-F238E27FC236}">
                <a16:creationId xmlns:a16="http://schemas.microsoft.com/office/drawing/2014/main" id="{7B8BB8C1-4138-405A-97BD-E11012A50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71034" y="5065776"/>
            <a:ext cx="2850794" cy="777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</a:pPr>
            <a:r>
              <a:rPr sz="1030" b="0" i="0">
                <a:solidFill>
                  <a:srgbClr val="C7CDD9"/>
                </a:solidFill>
                <a:latin typeface="Calibri"/>
                <a:ea typeface="Calibri"/>
                <a:cs typeface="Calibri"/>
              </a:rPr>
              <a:t>Version each rule and retain the reporting decision evidence</a:t>
            </a:r>
          </a:p>
        </p:txBody>
      </p:sp>
      <p:sp>
        <p:nvSpPr>
          <p:cNvPr id="28" name="Rounded Rectangle 27">
            <a:extLst xmlns:a="http://schemas.openxmlformats.org/drawingml/2006/main">
              <a:ext uri="{FF2B5EF4-FFF2-40B4-BE49-F238E27FC236}">
                <a16:creationId xmlns:a16="http://schemas.microsoft.com/office/drawing/2014/main" id="{11E71153-641A-4761-BCFB-74780EFF8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7316" y="1874519"/>
            <a:ext cx="3527450" cy="4160520"/>
          </a:xfrm>
          <a:prstGeom xmlns:a="http://schemas.openxmlformats.org/drawingml/2006/main" prst="roundRect">
            <a:avLst>
              <a:gd name="adj" fmla="val 6000"/>
            </a:avLst>
          </a:prstGeom>
          <a:solidFill xmlns:a="http://schemas.openxmlformats.org/drawingml/2006/main">
            <a:srgbClr val="0A2230"/>
          </a:solidFill>
          <a:ln xmlns:a="http://schemas.openxmlformats.org/drawingml/2006/main" w="12700">
            <a:solidFill>
              <a:srgbClr val="164556"/>
            </a:solidFill>
          </a:ln>
          <a:effectLst xmlns:a="http://schemas.openxmlformats.org/drawingml/2006/main">
            <a:outerShdw blurRad="54864" dist="32004" dir="5400000" rotWithShape="0">
              <a:srgbClr val="000000">
                <a:alpha val="28000"/>
              </a:srgbClr>
            </a:outerShdw>
          </a:effectLst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9" name="TextBox 28">
            <a:extLst xmlns:a="http://schemas.openxmlformats.org/drawingml/2006/main">
              <a:ext uri="{FF2B5EF4-FFF2-40B4-BE49-F238E27FC236}">
                <a16:creationId xmlns:a16="http://schemas.microsoft.com/office/drawing/2014/main" id="{36E1885C-943E-4875-8F65-45DF0AC1D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53348" y="2075688"/>
            <a:ext cx="3015386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350" b="1" i="0" spc="140">
                <a:solidFill>
                  <a:srgbClr val="35E0E0"/>
                </a:solidFill>
                <a:latin typeface="Calibri"/>
                <a:ea typeface="Calibri"/>
                <a:cs typeface="Calibri"/>
              </a:rPr>
              <a:t>US</a:t>
            </a:r>
          </a:p>
        </p:txBody>
      </p:sp>
      <p:sp>
        <p:nvSpPr>
          <p:cNvPr id="30" name="TextBox 29">
            <a:extLst xmlns:a="http://schemas.openxmlformats.org/drawingml/2006/main">
              <a:ext uri="{FF2B5EF4-FFF2-40B4-BE49-F238E27FC236}">
                <a16:creationId xmlns:a16="http://schemas.microsoft.com/office/drawing/2014/main" id="{56918E6D-B604-492E-9AC9-6144BC573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53348" y="2404872"/>
            <a:ext cx="3015386" cy="777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RULE-SPECIFIC</a:t>
            </a:r>
          </a:p>
        </p:txBody>
      </p:sp>
      <p:sp>
        <p:nvSpPr>
          <p:cNvPr id="31" name="Oval 30">
            <a:extLst xmlns:a="http://schemas.openxmlformats.org/drawingml/2006/main">
              <a:ext uri="{FF2B5EF4-FFF2-40B4-BE49-F238E27FC236}">
                <a16:creationId xmlns:a16="http://schemas.microsoft.com/office/drawing/2014/main" id="{1540F06F-6087-43DF-8ECF-976730D27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93247" y="233172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A2833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71" name="Picture 3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52ad5dbd7d34a7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007547" y="2446020"/>
            <a:ext cx="228600" cy="228600"/>
          </a:xfrm>
          <a:prstGeom xmlns:a="http://schemas.openxmlformats.org/drawingml/2006/main" prst="rect">
            <a:avLst/>
          </a:prstGeom>
        </p:spPr>
      </p:pic>
      <p:sp>
        <p:nvSpPr>
          <p:cNvPr id="33" name="Oval 32">
            <a:extLst xmlns:a="http://schemas.openxmlformats.org/drawingml/2006/main">
              <a:ext uri="{FF2B5EF4-FFF2-40B4-BE49-F238E27FC236}">
                <a16:creationId xmlns:a16="http://schemas.microsoft.com/office/drawing/2014/main" id="{B23C6F4A-DBC8-4FFF-B4A6-5503C849A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71636" y="3465575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5E0E0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4" name="TextBox 33">
            <a:extLst xmlns:a="http://schemas.openxmlformats.org/drawingml/2006/main">
              <a:ext uri="{FF2B5EF4-FFF2-40B4-BE49-F238E27FC236}">
                <a16:creationId xmlns:a16="http://schemas.microsoft.com/office/drawing/2014/main" id="{47315DCA-0EB1-4B5B-87C5-A29530C8D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6228" y="3383279"/>
            <a:ext cx="2850794" cy="777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</a:pPr>
            <a:r>
              <a:rPr sz="1030" b="0" i="0">
                <a:solidFill>
                  <a:srgbClr val="C7CDD9"/>
                </a:solidFill>
                <a:latin typeface="Calibri"/>
                <a:ea typeface="Calibri"/>
                <a:cs typeface="Calibri"/>
              </a:rPr>
              <a:t>BOD 22-01: KEV remediation due dates for FCEB agencies</a:t>
            </a:r>
          </a:p>
        </p:txBody>
      </p:sp>
      <p:sp>
        <p:nvSpPr>
          <p:cNvPr id="35" name="Oval 34">
            <a:extLst xmlns:a="http://schemas.openxmlformats.org/drawingml/2006/main">
              <a:ext uri="{FF2B5EF4-FFF2-40B4-BE49-F238E27FC236}">
                <a16:creationId xmlns:a16="http://schemas.microsoft.com/office/drawing/2014/main" id="{AD07F77F-9556-4F0B-9437-31A3F9728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71636" y="4306824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5E0E0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6" name="TextBox 35">
            <a:extLst xmlns:a="http://schemas.openxmlformats.org/drawingml/2006/main">
              <a:ext uri="{FF2B5EF4-FFF2-40B4-BE49-F238E27FC236}">
                <a16:creationId xmlns:a16="http://schemas.microsoft.com/office/drawing/2014/main" id="{902CCC25-6A11-4978-B445-9037284D8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6228" y="4224528"/>
            <a:ext cx="2850794" cy="777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</a:pPr>
            <a:r>
              <a:rPr sz="1030" b="0" i="0">
                <a:solidFill>
                  <a:srgbClr val="C7CDD9"/>
                </a:solidFill>
                <a:latin typeface="Calibri"/>
                <a:ea typeface="Calibri"/>
                <a:cs typeface="Calibri"/>
              </a:rPr>
              <a:t>SEC domestic registrants: generally 4 business days after determining materiality</a:t>
            </a:r>
          </a:p>
        </p:txBody>
      </p:sp>
      <p:sp>
        <p:nvSpPr>
          <p:cNvPr id="37" name="TextBox 36">
            <a:extLst xmlns:a="http://schemas.openxmlformats.org/drawingml/2006/main">
              <a:ext uri="{FF2B5EF4-FFF2-40B4-BE49-F238E27FC236}">
                <a16:creationId xmlns:a16="http://schemas.microsoft.com/office/drawing/2014/main" id="{A8CEF554-7104-495B-9927-DBCEE2168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6126480"/>
            <a:ext cx="11057839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1000" b="0" i="1">
                <a:solidFill>
                  <a:srgbClr val="9FB3BF"/>
                </a:solidFill>
                <a:latin typeface="Calibri"/>
                <a:ea typeface="Calibri"/>
                <a:cs typeface="Calibri"/>
              </a:rPr>
              <a:t>MIS 10.0 proposed policy overlay: record applicability, event trigger, owner and deadline. A CVE finding alone does not start every reporting clock.</a:t>
            </a:r>
          </a:p>
        </p:txBody>
      </p:sp>
    </p:spTree>
    <p:extLst>
      <p:ext uri="{BB962C8B-B14F-4D97-AF65-F5344CB8AC3E}">
        <p14:creationId xmlns:p14="http://schemas.microsoft.com/office/powerpoint/2010/main" val="142545057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3121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Box 1">
            <a:extLst xmlns:a="http://schemas.openxmlformats.org/drawingml/2006/main">
              <a:ext uri="{FF2B5EF4-FFF2-40B4-BE49-F238E27FC236}">
                <a16:creationId xmlns:a16="http://schemas.microsoft.com/office/drawing/2014/main" id="{23FC307F-1927-4ABF-ACA0-529A3507C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75488"/>
            <a:ext cx="914400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250" b="1" i="0" spc="200">
                <a:solidFill>
                  <a:srgbClr val="35E0E0"/>
                </a:solidFill>
                <a:latin typeface="Calibri"/>
                <a:ea typeface="Calibri"/>
                <a:cs typeface="Calibri"/>
              </a:rPr>
              <a:t>MIS 10.0 ENTERPRISE POLICY OVERLAY</a:t>
            </a:r>
          </a:p>
        </p:txBody>
      </p:sp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3AC844EE-7684-4D4B-AC90-787B60707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786384"/>
            <a:ext cx="11057839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2700"/>
            </a:pPr>
            <a:r>
              <a:rPr sz="270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One evidence pipeline, versioned enterprise policy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55DCC698-2132-4324-9FC4-E704D9A0C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6455664"/>
            <a:ext cx="77724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850" b="0" i="0" spc="120">
                <a:solidFill>
                  <a:srgbClr val="7894A3"/>
                </a:solidFill>
                <a:latin typeface="Calibri"/>
                <a:ea typeface="Calibri"/>
                <a:cs typeface="Calibri"/>
              </a:rPr>
              <a:t>PRADEEPFORGE    /    MIS.ENTERPRISE    /    MIS 10.0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5CFEA36C-770A-4E00-91F0-44640A958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93247" y="6455664"/>
            <a:ext cx="73152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850" b="0" i="0">
                <a:solidFill>
                  <a:srgbClr val="7894A3"/>
                </a:solidFill>
                <a:latin typeface="Calibri"/>
                <a:ea typeface="Calibri"/>
                <a:cs typeface="Calibri"/>
              </a:rPr>
              <a:t>10</a:t>
            </a:r>
          </a:p>
        </p:txBody>
      </p:sp>
      <p:sp>
        <p:nvSpPr>
          <p:cNvPr id="6" name="Rounded Rectangle 5">
            <a:extLst xmlns:a="http://schemas.openxmlformats.org/drawingml/2006/main">
              <a:ext uri="{FF2B5EF4-FFF2-40B4-BE49-F238E27FC236}">
                <a16:creationId xmlns:a16="http://schemas.microsoft.com/office/drawing/2014/main" id="{4BC5F878-25C0-4FD8-9308-4865772BC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1965960"/>
            <a:ext cx="11057839" cy="1188720"/>
          </a:xfrm>
          <a:prstGeom xmlns:a="http://schemas.openxmlformats.org/drawingml/2006/main" prst="roundRect">
            <a:avLst>
              <a:gd name="adj" fmla="val 6000"/>
            </a:avLst>
          </a:prstGeom>
          <a:solidFill xmlns:a="http://schemas.openxmlformats.org/drawingml/2006/main">
            <a:srgbClr val="0A2230"/>
          </a:solidFill>
          <a:ln xmlns:a="http://schemas.openxmlformats.org/drawingml/2006/main" w="12700">
            <a:solidFill>
              <a:srgbClr val="164556"/>
            </a:solidFill>
          </a:ln>
          <a:effectLst xmlns:a="http://schemas.openxmlformats.org/drawingml/2006/main">
            <a:outerShdw blurRad="54864" dist="32004" dir="5400000" rotWithShape="0">
              <a:srgbClr val="000000">
                <a:alpha val="28000"/>
              </a:srgbClr>
            </a:outerShdw>
          </a:effectLst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705F2534-26C9-4AEC-9EB9-58BC181CF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8096" y="1965960"/>
            <a:ext cx="2377440" cy="11887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</a:pPr>
            <a:r>
              <a:rPr sz="145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GLOBAL VULNERABILITY</a:t>
            </a:r>
            <a:br>
              <a:rPr sz="145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</a:br>
            <a:r>
              <a:rPr sz="145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DATA PIPELINE</a:t>
            </a:r>
          </a:p>
        </p:txBody>
      </p:sp>
      <p:sp>
        <p:nvSpPr>
          <p:cNvPr id="8" name="Rounded Rectangle 7">
            <a:extLst xmlns:a="http://schemas.openxmlformats.org/drawingml/2006/main">
              <a:ext uri="{FF2B5EF4-FFF2-40B4-BE49-F238E27FC236}">
                <a16:creationId xmlns:a16="http://schemas.microsoft.com/office/drawing/2014/main" id="{AA093224-3D85-431E-B202-A49028F70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1256" y="2386584"/>
            <a:ext cx="1558686" cy="347472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03442"/>
          </a:solidFill>
          <a:ln xmlns:a="http://schemas.openxmlformats.org/drawingml/2006/main" w="9525">
            <a:solidFill>
              <a:srgbClr val="232A36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188C6CBE-3C54-4B5D-AFFB-E9F24EFE3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6975" y="2386584"/>
            <a:ext cx="1467246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950" b="0" i="0">
                <a:solidFill>
                  <a:srgbClr val="C7CDD9"/>
                </a:solidFill>
                <a:latin typeface="Calibri"/>
                <a:ea typeface="Calibri"/>
                <a:cs typeface="Calibri"/>
              </a:rPr>
              <a:t>NVD</a:t>
            </a:r>
          </a:p>
        </p:txBody>
      </p:sp>
      <p:sp>
        <p:nvSpPr>
          <p:cNvPr id="10" name="Rounded Rectangle 9">
            <a:extLst xmlns:a="http://schemas.openxmlformats.org/drawingml/2006/main">
              <a:ext uri="{FF2B5EF4-FFF2-40B4-BE49-F238E27FC236}">
                <a16:creationId xmlns:a16="http://schemas.microsoft.com/office/drawing/2014/main" id="{04FF2293-B01E-4461-B37E-C7F8ACEB3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9670" y="2386584"/>
            <a:ext cx="1558686" cy="347472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03442"/>
          </a:solidFill>
          <a:ln xmlns:a="http://schemas.openxmlformats.org/drawingml/2006/main" w="9525">
            <a:solidFill>
              <a:srgbClr val="232A36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3C7B1DD6-BF62-41AC-A0E4-6904EF891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05390" y="2386584"/>
            <a:ext cx="1467246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950" b="0" i="0">
                <a:solidFill>
                  <a:srgbClr val="C7CDD9"/>
                </a:solidFill>
                <a:latin typeface="Calibri"/>
                <a:ea typeface="Calibri"/>
                <a:cs typeface="Calibri"/>
              </a:rPr>
              <a:t>EUVD</a:t>
            </a:r>
          </a:p>
        </p:txBody>
      </p:sp>
      <p:sp>
        <p:nvSpPr>
          <p:cNvPr id="12" name="Rounded Rectangle 11">
            <a:extLst xmlns:a="http://schemas.openxmlformats.org/drawingml/2006/main">
              <a:ext uri="{FF2B5EF4-FFF2-40B4-BE49-F238E27FC236}">
                <a16:creationId xmlns:a16="http://schemas.microsoft.com/office/drawing/2014/main" id="{3774107A-E7D1-47A2-B9B2-F03641730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8084" y="2386584"/>
            <a:ext cx="1558686" cy="347472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03442"/>
          </a:solidFill>
          <a:ln xmlns:a="http://schemas.openxmlformats.org/drawingml/2006/main" w="9525">
            <a:solidFill>
              <a:srgbClr val="232A36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TextBox 12">
            <a:extLst xmlns:a="http://schemas.openxmlformats.org/drawingml/2006/main">
              <a:ext uri="{FF2B5EF4-FFF2-40B4-BE49-F238E27FC236}">
                <a16:creationId xmlns:a16="http://schemas.microsoft.com/office/drawing/2014/main" id="{CFE4F616-9257-48D7-BA3D-C2185BDFA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3804" y="2386584"/>
            <a:ext cx="1467246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950" b="0" i="0">
                <a:solidFill>
                  <a:srgbClr val="C7CDD9"/>
                </a:solidFill>
                <a:latin typeface="Calibri"/>
                <a:ea typeface="Calibri"/>
                <a:cs typeface="Calibri"/>
              </a:rPr>
              <a:t>CISA KEV</a:t>
            </a:r>
          </a:p>
        </p:txBody>
      </p:sp>
      <p:sp>
        <p:nvSpPr>
          <p:cNvPr id="14" name="Rounded Rectangle 13">
            <a:extLst xmlns:a="http://schemas.openxmlformats.org/drawingml/2006/main">
              <a:ext uri="{FF2B5EF4-FFF2-40B4-BE49-F238E27FC236}">
                <a16:creationId xmlns:a16="http://schemas.microsoft.com/office/drawing/2014/main" id="{A869926F-96EC-4B38-94E3-D85325238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6498" y="2386584"/>
            <a:ext cx="1558686" cy="347472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03442"/>
          </a:solidFill>
          <a:ln xmlns:a="http://schemas.openxmlformats.org/drawingml/2006/main" w="9525">
            <a:solidFill>
              <a:srgbClr val="232A36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TextBox 14">
            <a:extLst xmlns:a="http://schemas.openxmlformats.org/drawingml/2006/main">
              <a:ext uri="{FF2B5EF4-FFF2-40B4-BE49-F238E27FC236}">
                <a16:creationId xmlns:a16="http://schemas.microsoft.com/office/drawing/2014/main" id="{8782D50C-7D04-4E0D-88B8-FB825AB3F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2218" y="2386584"/>
            <a:ext cx="1467246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950" b="0" i="0">
                <a:solidFill>
                  <a:srgbClr val="C7CDD9"/>
                </a:solidFill>
                <a:latin typeface="Calibri"/>
                <a:ea typeface="Calibri"/>
                <a:cs typeface="Calibri"/>
              </a:rPr>
              <a:t>FIRST CVSS/EPSS</a:t>
            </a:r>
          </a:p>
        </p:txBody>
      </p:sp>
      <p:sp>
        <p:nvSpPr>
          <p:cNvPr id="16" name="Rounded Rectangle 15">
            <a:extLst xmlns:a="http://schemas.openxmlformats.org/drawingml/2006/main">
              <a:ext uri="{FF2B5EF4-FFF2-40B4-BE49-F238E27FC236}">
                <a16:creationId xmlns:a16="http://schemas.microsoft.com/office/drawing/2014/main" id="{961579AF-CA2A-4051-94FD-CE1388C6C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64912" y="2386584"/>
            <a:ext cx="1558686" cy="347472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03442"/>
          </a:solidFill>
          <a:ln xmlns:a="http://schemas.openxmlformats.org/drawingml/2006/main" w="9525">
            <a:solidFill>
              <a:srgbClr val="232A36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7" name="TextBox 16">
            <a:extLst xmlns:a="http://schemas.openxmlformats.org/drawingml/2006/main">
              <a:ext uri="{FF2B5EF4-FFF2-40B4-BE49-F238E27FC236}">
                <a16:creationId xmlns:a16="http://schemas.microsoft.com/office/drawing/2014/main" id="{88B8420D-6DD5-45B1-A758-064359DF5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10632" y="2386584"/>
            <a:ext cx="1467246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950" b="0" i="0">
                <a:solidFill>
                  <a:srgbClr val="C7CDD9"/>
                </a:solidFill>
                <a:latin typeface="Calibri"/>
                <a:ea typeface="Calibri"/>
                <a:cs typeface="Calibri"/>
              </a:rPr>
              <a:t>Vendor Advisories</a:t>
            </a:r>
          </a:p>
        </p:txBody>
      </p:sp>
      <p:sp>
        <p:nvSpPr>
          <p:cNvPr id="18" name="Down Arrow 17">
            <a:extLst xmlns:a="http://schemas.openxmlformats.org/drawingml/2006/main">
              <a:ext uri="{FF2B5EF4-FFF2-40B4-BE49-F238E27FC236}">
                <a16:creationId xmlns:a16="http://schemas.microsoft.com/office/drawing/2014/main" id="{69AC581D-6F45-4DC7-B456-FB8F2FDEA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3551" y="3204972"/>
            <a:ext cx="164592" cy="189280"/>
          </a:xfrm>
          <a:prstGeom xmlns:a="http://schemas.openxmlformats.org/drawingml/2006/main" prst="downArrow">
            <a:avLst>
              <a:gd name="adj1" fmla="val 55000"/>
              <a:gd name="adj2" fmla="val 50000"/>
            </a:avLst>
          </a:prstGeom>
          <a:solidFill xmlns:a="http://schemas.openxmlformats.org/drawingml/2006/main">
            <a:srgbClr val="7894A3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9" name="Rounded Rectangle 18">
            <a:extLst xmlns:a="http://schemas.openxmlformats.org/drawingml/2006/main">
              <a:ext uri="{FF2B5EF4-FFF2-40B4-BE49-F238E27FC236}">
                <a16:creationId xmlns:a16="http://schemas.microsoft.com/office/drawing/2014/main" id="{5CADB52E-CDE8-4357-B74B-AB29480A0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3383280"/>
            <a:ext cx="11057839" cy="1188720"/>
          </a:xfrm>
          <a:prstGeom xmlns:a="http://schemas.openxmlformats.org/drawingml/2006/main" prst="roundRect">
            <a:avLst>
              <a:gd name="adj" fmla="val 6000"/>
            </a:avLst>
          </a:prstGeom>
          <a:solidFill xmlns:a="http://schemas.openxmlformats.org/drawingml/2006/main">
            <a:srgbClr val="06202A"/>
          </a:solidFill>
          <a:ln xmlns:a="http://schemas.openxmlformats.org/drawingml/2006/main" w="12700">
            <a:solidFill>
              <a:srgbClr val="164556"/>
            </a:solidFill>
          </a:ln>
          <a:effectLst xmlns:a="http://schemas.openxmlformats.org/drawingml/2006/main">
            <a:outerShdw blurRad="54864" dist="32004" dir="5400000" rotWithShape="0">
              <a:srgbClr val="000000">
                <a:alpha val="28000"/>
              </a:srgbClr>
            </a:outerShdw>
          </a:effectLst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0" name="TextBox 19">
            <a:extLst xmlns:a="http://schemas.openxmlformats.org/drawingml/2006/main">
              <a:ext uri="{FF2B5EF4-FFF2-40B4-BE49-F238E27FC236}">
                <a16:creationId xmlns:a16="http://schemas.microsoft.com/office/drawing/2014/main" id="{0E8258AC-E152-4361-BF6B-72096B22F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8096" y="3383280"/>
            <a:ext cx="2377440" cy="11887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</a:pPr>
            <a:r>
              <a:rPr sz="145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TAG EVERY ASSET</a:t>
            </a:r>
          </a:p>
        </p:txBody>
      </p:sp>
      <p:sp>
        <p:nvSpPr>
          <p:cNvPr id="21" name="Rounded Rectangle 20">
            <a:extLst xmlns:a="http://schemas.openxmlformats.org/drawingml/2006/main">
              <a:ext uri="{FF2B5EF4-FFF2-40B4-BE49-F238E27FC236}">
                <a16:creationId xmlns:a16="http://schemas.microsoft.com/office/drawing/2014/main" id="{564B6F10-B932-4D1F-BA20-2EF4A28A8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1256" y="3803904"/>
            <a:ext cx="2670962" cy="347472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A2833"/>
          </a:solidFill>
          <a:ln xmlns:a="http://schemas.openxmlformats.org/drawingml/2006/main" w="9525">
            <a:solidFill>
              <a:srgbClr val="164556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2" name="TextBox 21">
            <a:extLst xmlns:a="http://schemas.openxmlformats.org/drawingml/2006/main">
              <a:ext uri="{FF2B5EF4-FFF2-40B4-BE49-F238E27FC236}">
                <a16:creationId xmlns:a16="http://schemas.microsoft.com/office/drawing/2014/main" id="{A2008343-0439-472A-9EDE-18E07CC34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6975" y="3803904"/>
            <a:ext cx="257952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950" b="0" i="0">
                <a:solidFill>
                  <a:srgbClr val="F5C54B"/>
                </a:solidFill>
                <a:latin typeface="Calibri"/>
                <a:ea typeface="Calibri"/>
                <a:cs typeface="Calibri"/>
              </a:rPr>
              <a:t>Jurisdiction</a:t>
            </a:r>
          </a:p>
        </p:txBody>
      </p:sp>
      <p:sp>
        <p:nvSpPr>
          <p:cNvPr id="23" name="Rounded Rectangle 22">
            <a:extLst xmlns:a="http://schemas.openxmlformats.org/drawingml/2006/main">
              <a:ext uri="{FF2B5EF4-FFF2-40B4-BE49-F238E27FC236}">
                <a16:creationId xmlns:a16="http://schemas.microsoft.com/office/drawing/2014/main" id="{738ADE96-64E5-4A54-9E2D-72999B132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71946" y="3803904"/>
            <a:ext cx="2670962" cy="347472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A2833"/>
          </a:solidFill>
          <a:ln xmlns:a="http://schemas.openxmlformats.org/drawingml/2006/main" w="9525">
            <a:solidFill>
              <a:srgbClr val="164556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4" name="TextBox 23">
            <a:extLst xmlns:a="http://schemas.openxmlformats.org/drawingml/2006/main">
              <a:ext uri="{FF2B5EF4-FFF2-40B4-BE49-F238E27FC236}">
                <a16:creationId xmlns:a16="http://schemas.microsoft.com/office/drawing/2014/main" id="{DDDA334F-2E0E-497C-867E-11F74FB41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7666" y="3803904"/>
            <a:ext cx="257952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950" b="0" i="0">
                <a:solidFill>
                  <a:srgbClr val="F5C54B"/>
                </a:solidFill>
                <a:latin typeface="Calibri"/>
                <a:ea typeface="Calibri"/>
                <a:cs typeface="Calibri"/>
              </a:rPr>
              <a:t>Applicable Regulation</a:t>
            </a:r>
          </a:p>
        </p:txBody>
      </p:sp>
      <p:sp>
        <p:nvSpPr>
          <p:cNvPr id="25" name="Rounded Rectangle 24">
            <a:extLst xmlns:a="http://schemas.openxmlformats.org/drawingml/2006/main">
              <a:ext uri="{FF2B5EF4-FFF2-40B4-BE49-F238E27FC236}">
                <a16:creationId xmlns:a16="http://schemas.microsoft.com/office/drawing/2014/main" id="{8E0EDFFB-CBE9-4BBA-8AE3-7710D322D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2636" y="3803904"/>
            <a:ext cx="2670962" cy="347472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A2833"/>
          </a:solidFill>
          <a:ln xmlns:a="http://schemas.openxmlformats.org/drawingml/2006/main" w="9525">
            <a:solidFill>
              <a:srgbClr val="164556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6" name="TextBox 25">
            <a:extLst xmlns:a="http://schemas.openxmlformats.org/drawingml/2006/main">
              <a:ext uri="{FF2B5EF4-FFF2-40B4-BE49-F238E27FC236}">
                <a16:creationId xmlns:a16="http://schemas.microsoft.com/office/drawing/2014/main" id="{EB002F06-B7DA-479E-AF3F-A0BF0B34F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98356" y="3803904"/>
            <a:ext cx="257952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950" b="0" i="0">
                <a:solidFill>
                  <a:srgbClr val="F5C54B"/>
                </a:solidFill>
                <a:latin typeface="Calibri"/>
                <a:ea typeface="Calibri"/>
                <a:cs typeface="Calibri"/>
              </a:rPr>
              <a:t>Sector</a:t>
            </a:r>
          </a:p>
        </p:txBody>
      </p:sp>
      <p:sp>
        <p:nvSpPr>
          <p:cNvPr id="27" name="Down Arrow 26">
            <a:extLst xmlns:a="http://schemas.openxmlformats.org/drawingml/2006/main">
              <a:ext uri="{FF2B5EF4-FFF2-40B4-BE49-F238E27FC236}">
                <a16:creationId xmlns:a16="http://schemas.microsoft.com/office/drawing/2014/main" id="{A62C640E-DE6E-4D3C-9906-8625D24A0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3551" y="4622292"/>
            <a:ext cx="164592" cy="189280"/>
          </a:xfrm>
          <a:prstGeom xmlns:a="http://schemas.openxmlformats.org/drawingml/2006/main" prst="downArrow">
            <a:avLst>
              <a:gd name="adj1" fmla="val 55000"/>
              <a:gd name="adj2" fmla="val 50000"/>
            </a:avLst>
          </a:prstGeom>
          <a:solidFill xmlns:a="http://schemas.openxmlformats.org/drawingml/2006/main">
            <a:srgbClr val="7894A3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8" name="Rounded Rectangle 27">
            <a:extLst xmlns:a="http://schemas.openxmlformats.org/drawingml/2006/main">
              <a:ext uri="{FF2B5EF4-FFF2-40B4-BE49-F238E27FC236}">
                <a16:creationId xmlns:a16="http://schemas.microsoft.com/office/drawing/2014/main" id="{23B74C1F-05EC-44E8-8FD4-1B4CAD200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800600"/>
            <a:ext cx="11057839" cy="1188720"/>
          </a:xfrm>
          <a:prstGeom xmlns:a="http://schemas.openxmlformats.org/drawingml/2006/main" prst="roundRect">
            <a:avLst>
              <a:gd name="adj" fmla="val 6000"/>
            </a:avLst>
          </a:prstGeom>
          <a:solidFill xmlns:a="http://schemas.openxmlformats.org/drawingml/2006/main">
            <a:srgbClr val="0A2230"/>
          </a:solidFill>
          <a:ln xmlns:a="http://schemas.openxmlformats.org/drawingml/2006/main" w="12700">
            <a:solidFill>
              <a:srgbClr val="164556"/>
            </a:solidFill>
          </a:ln>
          <a:effectLst xmlns:a="http://schemas.openxmlformats.org/drawingml/2006/main">
            <a:outerShdw blurRad="54864" dist="32004" dir="5400000" rotWithShape="0">
              <a:srgbClr val="000000">
                <a:alpha val="28000"/>
              </a:srgbClr>
            </a:outerShdw>
          </a:effectLst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9" name="TextBox 28">
            <a:extLst xmlns:a="http://schemas.openxmlformats.org/drawingml/2006/main">
              <a:ext uri="{FF2B5EF4-FFF2-40B4-BE49-F238E27FC236}">
                <a16:creationId xmlns:a16="http://schemas.microsoft.com/office/drawing/2014/main" id="{11645232-9652-4AE4-B199-0346F80E9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8096" y="4800600"/>
            <a:ext cx="2377440" cy="11887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</a:pPr>
            <a:r>
              <a:rPr sz="145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POLICY OUTPUTS</a:t>
            </a:r>
          </a:p>
        </p:txBody>
      </p:sp>
      <p:sp>
        <p:nvSpPr>
          <p:cNvPr id="30" name="Rounded Rectangle 29">
            <a:extLst xmlns:a="http://schemas.openxmlformats.org/drawingml/2006/main">
              <a:ext uri="{FF2B5EF4-FFF2-40B4-BE49-F238E27FC236}">
                <a16:creationId xmlns:a16="http://schemas.microsoft.com/office/drawing/2014/main" id="{296C03AF-F5E6-451F-9A3F-2927D9C37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1256" y="5221224"/>
            <a:ext cx="2670962" cy="347472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03442"/>
          </a:solidFill>
          <a:ln xmlns:a="http://schemas.openxmlformats.org/drawingml/2006/main" w="9525">
            <a:solidFill>
              <a:srgbClr val="232A36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1" name="TextBox 30">
            <a:extLst xmlns:a="http://schemas.openxmlformats.org/drawingml/2006/main">
              <a:ext uri="{FF2B5EF4-FFF2-40B4-BE49-F238E27FC236}">
                <a16:creationId xmlns:a16="http://schemas.microsoft.com/office/drawing/2014/main" id="{AF33CE39-0335-4EDB-979C-859AF154C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6975" y="5221224"/>
            <a:ext cx="257952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950" b="0" i="0">
                <a:solidFill>
                  <a:srgbClr val="C7CDD9"/>
                </a:solidFill>
                <a:latin typeface="Calibri"/>
                <a:ea typeface="Calibri"/>
                <a:cs typeface="Calibri"/>
              </a:rPr>
              <a:t>Priority and response SLA</a:t>
            </a:r>
          </a:p>
        </p:txBody>
      </p:sp>
      <p:sp>
        <p:nvSpPr>
          <p:cNvPr id="32" name="Rounded Rectangle 31">
            <a:extLst xmlns:a="http://schemas.openxmlformats.org/drawingml/2006/main">
              <a:ext uri="{FF2B5EF4-FFF2-40B4-BE49-F238E27FC236}">
                <a16:creationId xmlns:a16="http://schemas.microsoft.com/office/drawing/2014/main" id="{9FA8EAAE-FA9C-4E5F-B306-FBDF0EDFB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71946" y="5221224"/>
            <a:ext cx="2670962" cy="347472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03442"/>
          </a:solidFill>
          <a:ln xmlns:a="http://schemas.openxmlformats.org/drawingml/2006/main" w="9525">
            <a:solidFill>
              <a:srgbClr val="232A36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3" name="TextBox 32">
            <a:extLst xmlns:a="http://schemas.openxmlformats.org/drawingml/2006/main">
              <a:ext uri="{FF2B5EF4-FFF2-40B4-BE49-F238E27FC236}">
                <a16:creationId xmlns:a16="http://schemas.microsoft.com/office/drawing/2014/main" id="{86A23560-663A-42C9-8197-F18E0D261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7666" y="5221224"/>
            <a:ext cx="257952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950" b="0" i="0">
                <a:solidFill>
                  <a:srgbClr val="C7CDD9"/>
                </a:solidFill>
                <a:latin typeface="Calibri"/>
                <a:ea typeface="Calibri"/>
                <a:cs typeface="Calibri"/>
              </a:rPr>
              <a:t>Applicable incident duties</a:t>
            </a:r>
          </a:p>
        </p:txBody>
      </p:sp>
      <p:sp>
        <p:nvSpPr>
          <p:cNvPr id="34" name="Rounded Rectangle 33">
            <a:extLst xmlns:a="http://schemas.openxmlformats.org/drawingml/2006/main">
              <a:ext uri="{FF2B5EF4-FFF2-40B4-BE49-F238E27FC236}">
                <a16:creationId xmlns:a16="http://schemas.microsoft.com/office/drawing/2014/main" id="{D06CA8CD-022C-45EF-9E8F-02EA1844A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2636" y="5221224"/>
            <a:ext cx="2670962" cy="347472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03442"/>
          </a:solidFill>
          <a:ln xmlns:a="http://schemas.openxmlformats.org/drawingml/2006/main" w="9525">
            <a:solidFill>
              <a:srgbClr val="232A36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5" name="TextBox 34">
            <a:extLst xmlns:a="http://schemas.openxmlformats.org/drawingml/2006/main">
              <a:ext uri="{FF2B5EF4-FFF2-40B4-BE49-F238E27FC236}">
                <a16:creationId xmlns:a16="http://schemas.microsoft.com/office/drawing/2014/main" id="{0BB446A0-3239-449C-9F69-107D48643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98356" y="5221224"/>
            <a:ext cx="257952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950" b="0" i="0">
                <a:solidFill>
                  <a:srgbClr val="C7CDD9"/>
                </a:solidFill>
                <a:latin typeface="Calibri"/>
                <a:ea typeface="Calibri"/>
                <a:cs typeface="Calibri"/>
              </a:rPr>
              <a:t>Owner and approval route</a:t>
            </a:r>
          </a:p>
        </p:txBody>
      </p:sp>
    </p:spTree>
    <p:extLst>
      <p:ext uri="{BB962C8B-B14F-4D97-AF65-F5344CB8AC3E}">
        <p14:creationId xmlns:p14="http://schemas.microsoft.com/office/powerpoint/2010/main" val="130936492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3121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Box 1">
            <a:extLst xmlns:a="http://schemas.openxmlformats.org/drawingml/2006/main">
              <a:ext uri="{FF2B5EF4-FFF2-40B4-BE49-F238E27FC236}">
                <a16:creationId xmlns:a16="http://schemas.microsoft.com/office/drawing/2014/main" id="{82462444-277E-4DAF-9B02-9C646526F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75488"/>
            <a:ext cx="914400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250" b="1" i="0" spc="200">
                <a:solidFill>
                  <a:srgbClr val="35E0E0"/>
                </a:solidFill>
                <a:latin typeface="Calibri"/>
                <a:ea typeface="Calibri"/>
                <a:cs typeface="Calibri"/>
              </a:rPr>
              <a:t>WHERE GOVERNANCE BREAKS DOWN</a:t>
            </a:r>
          </a:p>
        </p:txBody>
      </p:sp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2D3694DD-CEF6-4032-B804-FC8012EE3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786384"/>
            <a:ext cx="11057839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2700"/>
            </a:pPr>
            <a:r>
              <a:rPr sz="270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Four governance gaps MIS 10.0 targets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1E0EA6B1-573E-4FBF-8CDD-65BC0B162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6455664"/>
            <a:ext cx="77724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850" b="0" i="0" spc="120">
                <a:solidFill>
                  <a:srgbClr val="7894A3"/>
                </a:solidFill>
                <a:latin typeface="Calibri"/>
                <a:ea typeface="Calibri"/>
                <a:cs typeface="Calibri"/>
              </a:rPr>
              <a:t>PRADEEPFORGE    /    MIS.ENTERPRISE    /    MIS 10.0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81BEC318-4904-4DD6-8012-463E483D7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93247" y="6455664"/>
            <a:ext cx="73152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850" b="0" i="0">
                <a:solidFill>
                  <a:srgbClr val="7894A3"/>
                </a:solidFill>
                <a:latin typeface="Calibri"/>
                <a:ea typeface="Calibri"/>
                <a:cs typeface="Calibri"/>
              </a:rPr>
              <a:t>11</a:t>
            </a:r>
          </a:p>
        </p:txBody>
      </p:sp>
      <p:sp>
        <p:nvSpPr>
          <p:cNvPr id="6" name="Rounded Rectangle 5">
            <a:extLst xmlns:a="http://schemas.openxmlformats.org/drawingml/2006/main">
              <a:ext uri="{FF2B5EF4-FFF2-40B4-BE49-F238E27FC236}">
                <a16:creationId xmlns:a16="http://schemas.microsoft.com/office/drawing/2014/main" id="{E07B6360-032D-4688-9BA2-0436003C9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2103120"/>
            <a:ext cx="2613583" cy="3200400"/>
          </a:xfrm>
          <a:prstGeom xmlns:a="http://schemas.openxmlformats.org/drawingml/2006/main" prst="roundRect">
            <a:avLst>
              <a:gd name="adj" fmla="val 6000"/>
            </a:avLst>
          </a:prstGeom>
          <a:solidFill xmlns:a="http://schemas.openxmlformats.org/drawingml/2006/main">
            <a:srgbClr val="0A2230"/>
          </a:solidFill>
          <a:ln xmlns:a="http://schemas.openxmlformats.org/drawingml/2006/main" w="12700">
            <a:solidFill>
              <a:srgbClr val="164556"/>
            </a:solidFill>
          </a:ln>
          <a:effectLst xmlns:a="http://schemas.openxmlformats.org/drawingml/2006/main">
            <a:outerShdw blurRad="54864" dist="32004" dir="5400000" rotWithShape="0">
              <a:srgbClr val="000000">
                <a:alpha val="28000"/>
              </a:srgbClr>
            </a:outerShdw>
          </a:effectLst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Oval 6">
            <a:extLst xmlns:a="http://schemas.openxmlformats.org/drawingml/2006/main">
              <a:ext uri="{FF2B5EF4-FFF2-40B4-BE49-F238E27FC236}">
                <a16:creationId xmlns:a16="http://schemas.microsoft.com/office/drawing/2014/main" id="{EFBAF1A9-1CEC-4D35-9617-EEA55FD35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7687" y="2377439"/>
            <a:ext cx="512064" cy="51206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A2833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36" name="Picture 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09ff49b2e749b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740583" y="2500335"/>
            <a:ext cx="266273" cy="266273"/>
          </a:xfrm>
          <a:prstGeom xmlns:a="http://schemas.openxmlformats.org/drawingml/2006/main" prst="rect">
            <a:avLst/>
          </a:prstGeom>
        </p:spPr>
      </p:pic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E8449207-6703-41F7-AA8A-0F38BE2ED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232" y="3090672"/>
            <a:ext cx="2320975" cy="777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</a:pPr>
            <a:r>
              <a:rPr sz="120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Opaque priorities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A708FC0B-E021-4FED-9B18-E7649373B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3886200"/>
            <a:ext cx="2284399" cy="12344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</a:pPr>
            <a:r>
              <a:rPr sz="1000" b="0" i="0">
                <a:solidFill>
                  <a:srgbClr val="C7CDD9"/>
                </a:solidFill>
                <a:latin typeface="Calibri"/>
                <a:ea typeface="Calibri"/>
                <a:cs typeface="Calibri"/>
              </a:rPr>
              <a:t>Expose the evidence and policy behind each priority</a:t>
            </a:r>
          </a:p>
        </p:txBody>
      </p:sp>
      <p:sp>
        <p:nvSpPr>
          <p:cNvPr id="11" name="Rounded Rectangle 10">
            <a:extLst xmlns:a="http://schemas.openxmlformats.org/drawingml/2006/main">
              <a:ext uri="{FF2B5EF4-FFF2-40B4-BE49-F238E27FC236}">
                <a16:creationId xmlns:a16="http://schemas.microsoft.com/office/drawing/2014/main" id="{9364F8E5-FE27-477A-9646-C8AB58CD6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679" y="2103120"/>
            <a:ext cx="2613583" cy="3200400"/>
          </a:xfrm>
          <a:prstGeom xmlns:a="http://schemas.openxmlformats.org/drawingml/2006/main" prst="roundRect">
            <a:avLst>
              <a:gd name="adj" fmla="val 6000"/>
            </a:avLst>
          </a:prstGeom>
          <a:solidFill xmlns:a="http://schemas.openxmlformats.org/drawingml/2006/main">
            <a:srgbClr val="0A2230"/>
          </a:solidFill>
          <a:ln xmlns:a="http://schemas.openxmlformats.org/drawingml/2006/main" w="12700">
            <a:solidFill>
              <a:srgbClr val="164556"/>
            </a:solidFill>
          </a:ln>
          <a:effectLst xmlns:a="http://schemas.openxmlformats.org/drawingml/2006/main">
            <a:outerShdw blurRad="54864" dist="32004" dir="5400000" rotWithShape="0">
              <a:srgbClr val="000000">
                <a:alpha val="28000"/>
              </a:srgbClr>
            </a:outerShdw>
          </a:effectLst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2" name="Oval 11">
            <a:extLst xmlns:a="http://schemas.openxmlformats.org/drawingml/2006/main">
              <a:ext uri="{FF2B5EF4-FFF2-40B4-BE49-F238E27FC236}">
                <a16:creationId xmlns:a16="http://schemas.microsoft.com/office/drawing/2014/main" id="{BB9083A9-ADAA-46FA-A689-E591F0957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2439" y="2377439"/>
            <a:ext cx="512064" cy="51206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A2833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41" name="Picture 1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2178cacc9147d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555335" y="2500335"/>
            <a:ext cx="266273" cy="266273"/>
          </a:xfrm>
          <a:prstGeom xmlns:a="http://schemas.openxmlformats.org/drawingml/2006/main" prst="rect">
            <a:avLst/>
          </a:prstGeom>
        </p:spPr>
      </p:pic>
      <p:sp>
        <p:nvSpPr>
          <p:cNvPr id="14" name="TextBox 13">
            <a:extLst xmlns:a="http://schemas.openxmlformats.org/drawingml/2006/main">
              <a:ext uri="{FF2B5EF4-FFF2-40B4-BE49-F238E27FC236}">
                <a16:creationId xmlns:a16="http://schemas.microsoft.com/office/drawing/2014/main" id="{4695D3C0-FA9F-4EFF-B804-63F0116B4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7983" y="3090672"/>
            <a:ext cx="2320975" cy="777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</a:pPr>
            <a:r>
              <a:rPr sz="120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Missing owners</a:t>
            </a:r>
          </a:p>
        </p:txBody>
      </p:sp>
      <p:sp>
        <p:nvSpPr>
          <p:cNvPr id="15" name="TextBox 14">
            <a:extLst xmlns:a="http://schemas.openxmlformats.org/drawingml/2006/main">
              <a:ext uri="{FF2B5EF4-FFF2-40B4-BE49-F238E27FC236}">
                <a16:creationId xmlns:a16="http://schemas.microsoft.com/office/drawing/2014/main" id="{595D37E2-55DC-47E8-AEE1-BD698D4AE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6271" y="3886200"/>
            <a:ext cx="2284399" cy="12344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</a:pPr>
            <a:r>
              <a:rPr sz="1000" b="0" i="0">
                <a:solidFill>
                  <a:srgbClr val="C7CDD9"/>
                </a:solidFill>
                <a:latin typeface="Calibri"/>
                <a:ea typeface="Calibri"/>
                <a:cs typeface="Calibri"/>
              </a:rPr>
              <a:t>Route each service risk to an accountable business owner</a:t>
            </a:r>
          </a:p>
        </p:txBody>
      </p:sp>
      <p:sp>
        <p:nvSpPr>
          <p:cNvPr id="16" name="Rounded Rectangle 15">
            <a:extLst xmlns:a="http://schemas.openxmlformats.org/drawingml/2006/main">
              <a:ext uri="{FF2B5EF4-FFF2-40B4-BE49-F238E27FC236}">
                <a16:creationId xmlns:a16="http://schemas.microsoft.com/office/drawing/2014/main" id="{E8296E19-BF37-4788-A75D-F93389D2E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6431" y="2103120"/>
            <a:ext cx="2613583" cy="3200400"/>
          </a:xfrm>
          <a:prstGeom xmlns:a="http://schemas.openxmlformats.org/drawingml/2006/main" prst="roundRect">
            <a:avLst>
              <a:gd name="adj" fmla="val 6000"/>
            </a:avLst>
          </a:prstGeom>
          <a:solidFill xmlns:a="http://schemas.openxmlformats.org/drawingml/2006/main">
            <a:srgbClr val="0A2230"/>
          </a:solidFill>
          <a:ln xmlns:a="http://schemas.openxmlformats.org/drawingml/2006/main" w="12700">
            <a:solidFill>
              <a:srgbClr val="164556"/>
            </a:solidFill>
          </a:ln>
          <a:effectLst xmlns:a="http://schemas.openxmlformats.org/drawingml/2006/main">
            <a:outerShdw blurRad="54864" dist="32004" dir="5400000" rotWithShape="0">
              <a:srgbClr val="000000">
                <a:alpha val="28000"/>
              </a:srgbClr>
            </a:outerShdw>
          </a:effectLst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7" name="Oval 16">
            <a:extLst xmlns:a="http://schemas.openxmlformats.org/drawingml/2006/main">
              <a:ext uri="{FF2B5EF4-FFF2-40B4-BE49-F238E27FC236}">
                <a16:creationId xmlns:a16="http://schemas.microsoft.com/office/drawing/2014/main" id="{69186FFF-B9F7-4C8E-A070-4A625920A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47191" y="2377439"/>
            <a:ext cx="512064" cy="51206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A2833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46" name="Picture 1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178ab496a74f5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370086" y="2500335"/>
            <a:ext cx="266273" cy="266273"/>
          </a:xfrm>
          <a:prstGeom xmlns:a="http://schemas.openxmlformats.org/drawingml/2006/main" prst="rect">
            <a:avLst/>
          </a:prstGeom>
        </p:spPr>
      </p:pic>
      <p:sp>
        <p:nvSpPr>
          <p:cNvPr id="19" name="TextBox 18">
            <a:extLst xmlns:a="http://schemas.openxmlformats.org/drawingml/2006/main">
              <a:ext uri="{FF2B5EF4-FFF2-40B4-BE49-F238E27FC236}">
                <a16:creationId xmlns:a16="http://schemas.microsoft.com/office/drawing/2014/main" id="{8594C517-685A-4758-AB9B-FCA157329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2735" y="3090672"/>
            <a:ext cx="2320975" cy="777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</a:pPr>
            <a:r>
              <a:rPr sz="120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Overdue decisions</a:t>
            </a:r>
          </a:p>
        </p:txBody>
      </p:sp>
      <p:sp>
        <p:nvSpPr>
          <p:cNvPr id="20" name="TextBox 19">
            <a:extLst xmlns:a="http://schemas.openxmlformats.org/drawingml/2006/main">
              <a:ext uri="{FF2B5EF4-FFF2-40B4-BE49-F238E27FC236}">
                <a16:creationId xmlns:a16="http://schemas.microsoft.com/office/drawing/2014/main" id="{32ABAEBE-B7B4-4535-ABFA-FC23BE09F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1023" y="3886200"/>
            <a:ext cx="2284399" cy="12344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</a:pPr>
            <a:r>
              <a:rPr sz="1000" b="0" i="0">
                <a:solidFill>
                  <a:srgbClr val="C7CDD9"/>
                </a:solidFill>
                <a:latin typeface="Calibri"/>
                <a:ea typeface="Calibri"/>
                <a:cs typeface="Calibri"/>
              </a:rPr>
              <a:t>Escalate missed deadlines and expired exceptions</a:t>
            </a:r>
          </a:p>
        </p:txBody>
      </p:sp>
      <p:sp>
        <p:nvSpPr>
          <p:cNvPr id="21" name="Rounded Rectangle 20">
            <a:extLst xmlns:a="http://schemas.openxmlformats.org/drawingml/2006/main">
              <a:ext uri="{FF2B5EF4-FFF2-40B4-BE49-F238E27FC236}">
                <a16:creationId xmlns:a16="http://schemas.microsoft.com/office/drawing/2014/main" id="{E3BA33EE-6245-4629-AC7B-9BBA71AAE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1183" y="2103120"/>
            <a:ext cx="2613583" cy="3200400"/>
          </a:xfrm>
          <a:prstGeom xmlns:a="http://schemas.openxmlformats.org/drawingml/2006/main" prst="roundRect">
            <a:avLst>
              <a:gd name="adj" fmla="val 6000"/>
            </a:avLst>
          </a:prstGeom>
          <a:solidFill xmlns:a="http://schemas.openxmlformats.org/drawingml/2006/main">
            <a:srgbClr val="0A2230"/>
          </a:solidFill>
          <a:ln xmlns:a="http://schemas.openxmlformats.org/drawingml/2006/main" w="12700">
            <a:solidFill>
              <a:srgbClr val="164556"/>
            </a:solidFill>
          </a:ln>
          <a:effectLst xmlns:a="http://schemas.openxmlformats.org/drawingml/2006/main">
            <a:outerShdw blurRad="54864" dist="32004" dir="5400000" rotWithShape="0">
              <a:srgbClr val="000000">
                <a:alpha val="28000"/>
              </a:srgbClr>
            </a:outerShdw>
          </a:effectLst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2" name="Oval 21">
            <a:extLst xmlns:a="http://schemas.openxmlformats.org/drawingml/2006/main">
              <a:ext uri="{FF2B5EF4-FFF2-40B4-BE49-F238E27FC236}">
                <a16:creationId xmlns:a16="http://schemas.microsoft.com/office/drawing/2014/main" id="{A34F5E6A-BF0D-434D-9676-8F7A9D2FC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61943" y="2377439"/>
            <a:ext cx="512064" cy="51206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A2833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51" name="Picture 2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86c8bacad749ce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184838" y="2500335"/>
            <a:ext cx="266273" cy="266273"/>
          </a:xfrm>
          <a:prstGeom xmlns:a="http://schemas.openxmlformats.org/drawingml/2006/main" prst="rect">
            <a:avLst/>
          </a:prstGeom>
        </p:spPr>
      </p:pic>
      <p:sp>
        <p:nvSpPr>
          <p:cNvPr id="24" name="TextBox 23">
            <a:extLst xmlns:a="http://schemas.openxmlformats.org/drawingml/2006/main">
              <a:ext uri="{FF2B5EF4-FFF2-40B4-BE49-F238E27FC236}">
                <a16:creationId xmlns:a16="http://schemas.microsoft.com/office/drawing/2014/main" id="{F9C1FF14-8DBA-4575-A5FE-C0085F21D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57487" y="3090672"/>
            <a:ext cx="2320975" cy="777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</a:pPr>
            <a:r>
              <a:rPr sz="120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Unproven closure</a:t>
            </a:r>
          </a:p>
        </p:txBody>
      </p:sp>
      <p:sp>
        <p:nvSpPr>
          <p:cNvPr id="25" name="TextBox 24">
            <a:extLst xmlns:a="http://schemas.openxmlformats.org/drawingml/2006/main">
              <a:ext uri="{FF2B5EF4-FFF2-40B4-BE49-F238E27FC236}">
                <a16:creationId xmlns:a16="http://schemas.microsoft.com/office/drawing/2014/main" id="{26607EAF-F5D2-4325-9D0F-6EFD89F79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75775" y="3886200"/>
            <a:ext cx="2284399" cy="12344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</a:pPr>
            <a:r>
              <a:rPr sz="1000" b="0" i="0">
                <a:solidFill>
                  <a:srgbClr val="C7CDD9"/>
                </a:solidFill>
                <a:latin typeface="Calibri"/>
                <a:ea typeface="Calibri"/>
                <a:cs typeface="Calibri"/>
              </a:rPr>
              <a:t>Link the risk register to independent verification evidence</a:t>
            </a:r>
          </a:p>
        </p:txBody>
      </p:sp>
    </p:spTree>
    <p:extLst>
      <p:ext uri="{BB962C8B-B14F-4D97-AF65-F5344CB8AC3E}">
        <p14:creationId xmlns:p14="http://schemas.microsoft.com/office/powerpoint/2010/main" val="93609022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3121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Box 1">
            <a:extLst xmlns:a="http://schemas.openxmlformats.org/drawingml/2006/main">
              <a:ext uri="{FF2B5EF4-FFF2-40B4-BE49-F238E27FC236}">
                <a16:creationId xmlns:a16="http://schemas.microsoft.com/office/drawing/2014/main" id="{E16DCA5F-9BFF-4142-B575-6D9299229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75488"/>
            <a:ext cx="914400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250" b="1" i="0" spc="200">
                <a:solidFill>
                  <a:srgbClr val="35E0E0"/>
                </a:solidFill>
                <a:latin typeface="Calibri"/>
                <a:ea typeface="Calibri"/>
                <a:cs typeface="Calibri"/>
              </a:rPr>
              <a:t>MIS 10.0 PROPOSED GOVERNANCE CAPABILITIES</a:t>
            </a:r>
          </a:p>
        </p:txBody>
      </p:sp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9D04C0F2-AB5B-4B60-A9E5-70420FCCA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786384"/>
            <a:ext cx="11057839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2700"/>
            </a:pPr>
            <a:r>
              <a:rPr sz="270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Nine controls for the enterprise risk lifecycle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51D6A36E-5150-4362-8071-9A177DBED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6455664"/>
            <a:ext cx="77724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850" b="0" i="0" spc="120">
                <a:solidFill>
                  <a:srgbClr val="7894A3"/>
                </a:solidFill>
                <a:latin typeface="Calibri"/>
                <a:ea typeface="Calibri"/>
                <a:cs typeface="Calibri"/>
              </a:rPr>
              <a:t>PRADEEPFORGE    /    MIS.ENTERPRISE    /    MIS 10.0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5AD93514-3047-4D96-8B33-7D86BFD0A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93247" y="6455664"/>
            <a:ext cx="73152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850" b="0" i="0">
                <a:solidFill>
                  <a:srgbClr val="7894A3"/>
                </a:solidFill>
                <a:latin typeface="Calibri"/>
                <a:ea typeface="Calibri"/>
                <a:cs typeface="Calibri"/>
              </a:rPr>
              <a:t>12</a:t>
            </a:r>
          </a:p>
        </p:txBody>
      </p:sp>
      <p:sp>
        <p:nvSpPr>
          <p:cNvPr id="6" name="Rounded Rectangle 5">
            <a:extLst xmlns:a="http://schemas.openxmlformats.org/drawingml/2006/main">
              <a:ext uri="{FF2B5EF4-FFF2-40B4-BE49-F238E27FC236}">
                <a16:creationId xmlns:a16="http://schemas.microsoft.com/office/drawing/2014/main" id="{B17A9623-402C-405C-AF16-15E58E990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1828800"/>
            <a:ext cx="3551834" cy="1277111"/>
          </a:xfrm>
          <a:prstGeom xmlns:a="http://schemas.openxmlformats.org/drawingml/2006/main" prst="roundRect">
            <a:avLst>
              <a:gd name="adj" fmla="val 6000"/>
            </a:avLst>
          </a:prstGeom>
          <a:solidFill xmlns:a="http://schemas.openxmlformats.org/drawingml/2006/main">
            <a:srgbClr val="0A2230"/>
          </a:solidFill>
          <a:ln xmlns:a="http://schemas.openxmlformats.org/drawingml/2006/main" w="12700">
            <a:solidFill>
              <a:srgbClr val="164556"/>
            </a:solidFill>
          </a:ln>
          <a:effectLst xmlns:a="http://schemas.openxmlformats.org/drawingml/2006/main">
            <a:outerShdw blurRad="54864" dist="32004" dir="5400000" rotWithShape="0">
              <a:srgbClr val="000000">
                <a:alpha val="28000"/>
              </a:srgbClr>
            </a:outerShdw>
          </a:effectLst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Oval 6">
            <a:extLst xmlns:a="http://schemas.openxmlformats.org/drawingml/2006/main">
              <a:ext uri="{FF2B5EF4-FFF2-40B4-BE49-F238E27FC236}">
                <a16:creationId xmlns:a16="http://schemas.microsoft.com/office/drawing/2014/main" id="{FB9F5870-9340-40D8-93DB-9509035D7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8095" y="2029968"/>
            <a:ext cx="566928" cy="56692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3442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66" name="Picture 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9405511b954a2f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04158" y="2166030"/>
            <a:ext cx="294802" cy="294802"/>
          </a:xfrm>
          <a:prstGeom xmlns:a="http://schemas.openxmlformats.org/drawingml/2006/main" prst="rect">
            <a:avLst/>
          </a:prstGeom>
        </p:spPr>
      </p:pic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B1BF93F3-23A7-44B5-BCE9-BEC9615F3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1328" y="2002536"/>
            <a:ext cx="2436266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25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Risk-Based SLAs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2713A941-CFF0-4B71-84D9-1A221CBAB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8096" y="2706624"/>
            <a:ext cx="3149498" cy="216407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</a:pPr>
            <a:r>
              <a:rPr sz="980" b="0" i="0">
                <a:solidFill>
                  <a:srgbClr val="9FB3BF"/>
                </a:solidFill>
                <a:latin typeface="Calibri"/>
                <a:ea typeface="Calibri"/>
                <a:cs typeface="Calibri"/>
              </a:rPr>
              <a:t>Version response policy using exploit evidence and local impact</a:t>
            </a:r>
          </a:p>
        </p:txBody>
      </p:sp>
      <p:sp>
        <p:nvSpPr>
          <p:cNvPr id="11" name="Rounded Rectangle 10">
            <a:extLst xmlns:a="http://schemas.openxmlformats.org/drawingml/2006/main">
              <a:ext uri="{FF2B5EF4-FFF2-40B4-BE49-F238E27FC236}">
                <a16:creationId xmlns:a16="http://schemas.microsoft.com/office/drawing/2014/main" id="{FCD4A64E-AB4E-458E-905C-504E35975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9930" y="1828800"/>
            <a:ext cx="3551834" cy="1277111"/>
          </a:xfrm>
          <a:prstGeom xmlns:a="http://schemas.openxmlformats.org/drawingml/2006/main" prst="roundRect">
            <a:avLst>
              <a:gd name="adj" fmla="val 6000"/>
            </a:avLst>
          </a:prstGeom>
          <a:solidFill xmlns:a="http://schemas.openxmlformats.org/drawingml/2006/main">
            <a:srgbClr val="0A2230"/>
          </a:solidFill>
          <a:ln xmlns:a="http://schemas.openxmlformats.org/drawingml/2006/main" w="12700">
            <a:solidFill>
              <a:srgbClr val="164556"/>
            </a:solidFill>
          </a:ln>
          <a:effectLst xmlns:a="http://schemas.openxmlformats.org/drawingml/2006/main">
            <a:outerShdw blurRad="54864" dist="32004" dir="5400000" rotWithShape="0">
              <a:srgbClr val="000000">
                <a:alpha val="28000"/>
              </a:srgbClr>
            </a:outerShdw>
          </a:effectLst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2" name="Oval 11">
            <a:extLst xmlns:a="http://schemas.openxmlformats.org/drawingml/2006/main">
              <a:ext uri="{FF2B5EF4-FFF2-40B4-BE49-F238E27FC236}">
                <a16:creationId xmlns:a16="http://schemas.microsoft.com/office/drawing/2014/main" id="{4DA67A13-8A9B-4C9C-ABEE-1BB7AB7AE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098" y="2029968"/>
            <a:ext cx="566928" cy="56692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3442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71" name="Picture 1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18e802fc27402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657161" y="2166030"/>
            <a:ext cx="294802" cy="294802"/>
          </a:xfrm>
          <a:prstGeom xmlns:a="http://schemas.openxmlformats.org/drawingml/2006/main" prst="rect">
            <a:avLst/>
          </a:prstGeom>
        </p:spPr>
      </p:pic>
      <p:sp>
        <p:nvSpPr>
          <p:cNvPr id="14" name="TextBox 13">
            <a:extLst xmlns:a="http://schemas.openxmlformats.org/drawingml/2006/main">
              <a:ext uri="{FF2B5EF4-FFF2-40B4-BE49-F238E27FC236}">
                <a16:creationId xmlns:a16="http://schemas.microsoft.com/office/drawing/2014/main" id="{CD8C2BA5-DEC0-44AB-9363-514FE11B4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4330" y="2002536"/>
            <a:ext cx="2436266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25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Canonical inventory</a:t>
            </a:r>
          </a:p>
        </p:txBody>
      </p:sp>
      <p:sp>
        <p:nvSpPr>
          <p:cNvPr id="15" name="TextBox 14">
            <a:extLst xmlns:a="http://schemas.openxmlformats.org/drawingml/2006/main">
              <a:ext uri="{FF2B5EF4-FFF2-40B4-BE49-F238E27FC236}">
                <a16:creationId xmlns:a16="http://schemas.microsoft.com/office/drawing/2014/main" id="{5EAE1EC5-9ED2-4F03-A8CF-DCB2482E4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098" y="2706624"/>
            <a:ext cx="3149498" cy="216407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</a:pPr>
            <a:r>
              <a:rPr sz="980" b="0" i="0">
                <a:solidFill>
                  <a:srgbClr val="9FB3BF"/>
                </a:solidFill>
                <a:latin typeface="Calibri"/>
                <a:ea typeface="Calibri"/>
                <a:cs typeface="Calibri"/>
              </a:rPr>
              <a:t>Resolve asset identity and retain SBOM and VEX provenance</a:t>
            </a:r>
          </a:p>
        </p:txBody>
      </p:sp>
      <p:sp>
        <p:nvSpPr>
          <p:cNvPr id="16" name="Rounded Rectangle 15">
            <a:extLst xmlns:a="http://schemas.openxmlformats.org/drawingml/2006/main">
              <a:ext uri="{FF2B5EF4-FFF2-40B4-BE49-F238E27FC236}">
                <a16:creationId xmlns:a16="http://schemas.microsoft.com/office/drawing/2014/main" id="{6833D08C-0C2F-450D-ABAE-D3305E704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2932" y="1828800"/>
            <a:ext cx="3551834" cy="1277111"/>
          </a:xfrm>
          <a:prstGeom xmlns:a="http://schemas.openxmlformats.org/drawingml/2006/main" prst="roundRect">
            <a:avLst>
              <a:gd name="adj" fmla="val 6000"/>
            </a:avLst>
          </a:prstGeom>
          <a:solidFill xmlns:a="http://schemas.openxmlformats.org/drawingml/2006/main">
            <a:srgbClr val="0A2230"/>
          </a:solidFill>
          <a:ln xmlns:a="http://schemas.openxmlformats.org/drawingml/2006/main" w="12700">
            <a:solidFill>
              <a:srgbClr val="164556"/>
            </a:solidFill>
          </a:ln>
          <a:effectLst xmlns:a="http://schemas.openxmlformats.org/drawingml/2006/main">
            <a:outerShdw blurRad="54864" dist="32004" dir="5400000" rotWithShape="0">
              <a:srgbClr val="000000">
                <a:alpha val="28000"/>
              </a:srgbClr>
            </a:outerShdw>
          </a:effectLst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7" name="Oval 16">
            <a:extLst xmlns:a="http://schemas.openxmlformats.org/drawingml/2006/main">
              <a:ext uri="{FF2B5EF4-FFF2-40B4-BE49-F238E27FC236}">
                <a16:creationId xmlns:a16="http://schemas.microsoft.com/office/drawing/2014/main" id="{2CFFEC22-C39D-474B-ADD4-3C3B5DE12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4100" y="2029968"/>
            <a:ext cx="566928" cy="56692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3442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76" name="Picture 1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270b750b1eb471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410163" y="2166030"/>
            <a:ext cx="294802" cy="294802"/>
          </a:xfrm>
          <a:prstGeom xmlns:a="http://schemas.openxmlformats.org/drawingml/2006/main" prst="rect">
            <a:avLst/>
          </a:prstGeom>
        </p:spPr>
      </p:pic>
      <p:sp>
        <p:nvSpPr>
          <p:cNvPr id="19" name="TextBox 18">
            <a:extLst xmlns:a="http://schemas.openxmlformats.org/drawingml/2006/main">
              <a:ext uri="{FF2B5EF4-FFF2-40B4-BE49-F238E27FC236}">
                <a16:creationId xmlns:a16="http://schemas.microsoft.com/office/drawing/2014/main" id="{1B5F8AF3-D78D-4D55-A257-FD4293AD6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7332" y="2002536"/>
            <a:ext cx="2436266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25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Ownership at Service Level</a:t>
            </a:r>
          </a:p>
        </p:txBody>
      </p:sp>
      <p:sp>
        <p:nvSpPr>
          <p:cNvPr id="20" name="TextBox 19">
            <a:extLst xmlns:a="http://schemas.openxmlformats.org/drawingml/2006/main">
              <a:ext uri="{FF2B5EF4-FFF2-40B4-BE49-F238E27FC236}">
                <a16:creationId xmlns:a16="http://schemas.microsoft.com/office/drawing/2014/main" id="{E6BB9176-F11E-41F7-A77E-956962576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4100" y="2706624"/>
            <a:ext cx="3149498" cy="216407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</a:pPr>
            <a:r>
              <a:rPr sz="980" b="0" i="0">
                <a:solidFill>
                  <a:srgbClr val="9FB3BF"/>
                </a:solidFill>
                <a:latin typeface="Calibri"/>
                <a:ea typeface="Calibri"/>
                <a:cs typeface="Calibri"/>
              </a:rPr>
              <a:t>Risk acceptance signed by a business owner, with an expiry</a:t>
            </a:r>
          </a:p>
        </p:txBody>
      </p:sp>
      <p:sp>
        <p:nvSpPr>
          <p:cNvPr id="21" name="Rounded Rectangle 20">
            <a:extLst xmlns:a="http://schemas.openxmlformats.org/drawingml/2006/main">
              <a:ext uri="{FF2B5EF4-FFF2-40B4-BE49-F238E27FC236}">
                <a16:creationId xmlns:a16="http://schemas.microsoft.com/office/drawing/2014/main" id="{B6EC8528-EEDF-467B-A741-48D2C935E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3270503"/>
            <a:ext cx="3551834" cy="1277111"/>
          </a:xfrm>
          <a:prstGeom xmlns:a="http://schemas.openxmlformats.org/drawingml/2006/main" prst="roundRect">
            <a:avLst>
              <a:gd name="adj" fmla="val 6000"/>
            </a:avLst>
          </a:prstGeom>
          <a:solidFill xmlns:a="http://schemas.openxmlformats.org/drawingml/2006/main">
            <a:srgbClr val="0A2230"/>
          </a:solidFill>
          <a:ln xmlns:a="http://schemas.openxmlformats.org/drawingml/2006/main" w="12700">
            <a:solidFill>
              <a:srgbClr val="164556"/>
            </a:solidFill>
          </a:ln>
          <a:effectLst xmlns:a="http://schemas.openxmlformats.org/drawingml/2006/main">
            <a:outerShdw blurRad="54864" dist="32004" dir="5400000" rotWithShape="0">
              <a:srgbClr val="000000">
                <a:alpha val="28000"/>
              </a:srgbClr>
            </a:outerShdw>
          </a:effectLst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2" name="Oval 21">
            <a:extLst xmlns:a="http://schemas.openxmlformats.org/drawingml/2006/main">
              <a:ext uri="{FF2B5EF4-FFF2-40B4-BE49-F238E27FC236}">
                <a16:creationId xmlns:a16="http://schemas.microsoft.com/office/drawing/2014/main" id="{58F5E82B-5675-44D7-B8C1-F93D8159C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8095" y="3471672"/>
            <a:ext cx="566928" cy="56692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3442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81" name="Picture 2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0ac8e7623046d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04158" y="3607734"/>
            <a:ext cx="294802" cy="294802"/>
          </a:xfrm>
          <a:prstGeom xmlns:a="http://schemas.openxmlformats.org/drawingml/2006/main" prst="rect">
            <a:avLst/>
          </a:prstGeom>
        </p:spPr>
      </p:pic>
      <p:sp>
        <p:nvSpPr>
          <p:cNvPr id="24" name="TextBox 23">
            <a:extLst xmlns:a="http://schemas.openxmlformats.org/drawingml/2006/main">
              <a:ext uri="{FF2B5EF4-FFF2-40B4-BE49-F238E27FC236}">
                <a16:creationId xmlns:a16="http://schemas.microsoft.com/office/drawing/2014/main" id="{CD44D97F-FE9B-4EE5-9EF7-D77D7E936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1328" y="3444240"/>
            <a:ext cx="2436266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25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Formal Exception Process</a:t>
            </a:r>
          </a:p>
        </p:txBody>
      </p:sp>
      <p:sp>
        <p:nvSpPr>
          <p:cNvPr id="25" name="TextBox 24">
            <a:extLst xmlns:a="http://schemas.openxmlformats.org/drawingml/2006/main">
              <a:ext uri="{FF2B5EF4-FFF2-40B4-BE49-F238E27FC236}">
                <a16:creationId xmlns:a16="http://schemas.microsoft.com/office/drawing/2014/main" id="{6517EF24-5F48-45E7-877C-B79E09E52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8096" y="4148327"/>
            <a:ext cx="3149498" cy="216407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</a:pPr>
            <a:r>
              <a:rPr sz="980" b="0" i="0">
                <a:solidFill>
                  <a:srgbClr val="9FB3BF"/>
                </a:solidFill>
                <a:latin typeface="Calibri"/>
                <a:ea typeface="Calibri"/>
                <a:cs typeface="Calibri"/>
              </a:rPr>
              <a:t>Record controls, approver, expiry and review triggers</a:t>
            </a:r>
          </a:p>
        </p:txBody>
      </p:sp>
      <p:sp>
        <p:nvSpPr>
          <p:cNvPr id="26" name="Rounded Rectangle 25">
            <a:extLst xmlns:a="http://schemas.openxmlformats.org/drawingml/2006/main">
              <a:ext uri="{FF2B5EF4-FFF2-40B4-BE49-F238E27FC236}">
                <a16:creationId xmlns:a16="http://schemas.microsoft.com/office/drawing/2014/main" id="{718BAF83-58D8-43C0-8F84-DD8E5FE0C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9930" y="3270503"/>
            <a:ext cx="3551834" cy="1277111"/>
          </a:xfrm>
          <a:prstGeom xmlns:a="http://schemas.openxmlformats.org/drawingml/2006/main" prst="roundRect">
            <a:avLst>
              <a:gd name="adj" fmla="val 6000"/>
            </a:avLst>
          </a:prstGeom>
          <a:solidFill xmlns:a="http://schemas.openxmlformats.org/drawingml/2006/main">
            <a:srgbClr val="0A2230"/>
          </a:solidFill>
          <a:ln xmlns:a="http://schemas.openxmlformats.org/drawingml/2006/main" w="12700">
            <a:solidFill>
              <a:srgbClr val="164556"/>
            </a:solidFill>
          </a:ln>
          <a:effectLst xmlns:a="http://schemas.openxmlformats.org/drawingml/2006/main">
            <a:outerShdw blurRad="54864" dist="32004" dir="5400000" rotWithShape="0">
              <a:srgbClr val="000000">
                <a:alpha val="28000"/>
              </a:srgbClr>
            </a:outerShdw>
          </a:effectLst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7" name="Oval 26">
            <a:extLst xmlns:a="http://schemas.openxmlformats.org/drawingml/2006/main">
              <a:ext uri="{FF2B5EF4-FFF2-40B4-BE49-F238E27FC236}">
                <a16:creationId xmlns:a16="http://schemas.microsoft.com/office/drawing/2014/main" id="{502C39B5-94F3-433C-86D0-8D40BF612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098" y="3471672"/>
            <a:ext cx="566928" cy="56692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3442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86" name="Picture 2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5af232cc384f6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657161" y="3607734"/>
            <a:ext cx="294802" cy="294802"/>
          </a:xfrm>
          <a:prstGeom xmlns:a="http://schemas.openxmlformats.org/drawingml/2006/main" prst="rect">
            <a:avLst/>
          </a:prstGeom>
        </p:spPr>
      </p:pic>
      <p:sp>
        <p:nvSpPr>
          <p:cNvPr id="29" name="TextBox 28">
            <a:extLst xmlns:a="http://schemas.openxmlformats.org/drawingml/2006/main">
              <a:ext uri="{FF2B5EF4-FFF2-40B4-BE49-F238E27FC236}">
                <a16:creationId xmlns:a16="http://schemas.microsoft.com/office/drawing/2014/main" id="{1AC3F12F-8605-440A-955C-B691BC898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4330" y="3444240"/>
            <a:ext cx="2436266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25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Source provenance</a:t>
            </a:r>
          </a:p>
        </p:txBody>
      </p:sp>
      <p:sp>
        <p:nvSpPr>
          <p:cNvPr id="30" name="TextBox 29">
            <a:extLst xmlns:a="http://schemas.openxmlformats.org/drawingml/2006/main">
              <a:ext uri="{FF2B5EF4-FFF2-40B4-BE49-F238E27FC236}">
                <a16:creationId xmlns:a16="http://schemas.microsoft.com/office/drawing/2014/main" id="{D7BD0000-FF94-4A41-B614-2FA86935B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098" y="4148327"/>
            <a:ext cx="3149498" cy="216407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</a:pPr>
            <a:r>
              <a:rPr sz="980" b="0" i="0">
                <a:solidFill>
                  <a:srgbClr val="9FB3BF"/>
                </a:solidFill>
                <a:latin typeface="Calibri"/>
                <a:ea typeface="Calibri"/>
                <a:cs typeface="Calibri"/>
              </a:rPr>
              <a:t>Retain source timestamps and expose conflicting intelligence</a:t>
            </a:r>
          </a:p>
        </p:txBody>
      </p:sp>
      <p:sp>
        <p:nvSpPr>
          <p:cNvPr id="31" name="Rounded Rectangle 30">
            <a:extLst xmlns:a="http://schemas.openxmlformats.org/drawingml/2006/main">
              <a:ext uri="{FF2B5EF4-FFF2-40B4-BE49-F238E27FC236}">
                <a16:creationId xmlns:a16="http://schemas.microsoft.com/office/drawing/2014/main" id="{04E4A316-1B80-42B1-87D6-3052038F8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2932" y="3270503"/>
            <a:ext cx="3551834" cy="1277111"/>
          </a:xfrm>
          <a:prstGeom xmlns:a="http://schemas.openxmlformats.org/drawingml/2006/main" prst="roundRect">
            <a:avLst>
              <a:gd name="adj" fmla="val 6000"/>
            </a:avLst>
          </a:prstGeom>
          <a:solidFill xmlns:a="http://schemas.openxmlformats.org/drawingml/2006/main">
            <a:srgbClr val="0A2230"/>
          </a:solidFill>
          <a:ln xmlns:a="http://schemas.openxmlformats.org/drawingml/2006/main" w="12700">
            <a:solidFill>
              <a:srgbClr val="164556"/>
            </a:solidFill>
          </a:ln>
          <a:effectLst xmlns:a="http://schemas.openxmlformats.org/drawingml/2006/main">
            <a:outerShdw blurRad="54864" dist="32004" dir="5400000" rotWithShape="0">
              <a:srgbClr val="000000">
                <a:alpha val="28000"/>
              </a:srgbClr>
            </a:outerShdw>
          </a:effectLst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2" name="Oval 31">
            <a:extLst xmlns:a="http://schemas.openxmlformats.org/drawingml/2006/main">
              <a:ext uri="{FF2B5EF4-FFF2-40B4-BE49-F238E27FC236}">
                <a16:creationId xmlns:a16="http://schemas.microsoft.com/office/drawing/2014/main" id="{921C3CDB-DE83-4142-8BA7-115444CF1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4100" y="3471672"/>
            <a:ext cx="566928" cy="56692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3442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91" name="Picture 3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5a0a77617d47dd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410163" y="3607734"/>
            <a:ext cx="294802" cy="294802"/>
          </a:xfrm>
          <a:prstGeom xmlns:a="http://schemas.openxmlformats.org/drawingml/2006/main" prst="rect">
            <a:avLst/>
          </a:prstGeom>
        </p:spPr>
      </p:pic>
      <p:sp>
        <p:nvSpPr>
          <p:cNvPr id="34" name="TextBox 33">
            <a:extLst xmlns:a="http://schemas.openxmlformats.org/drawingml/2006/main">
              <a:ext uri="{FF2B5EF4-FFF2-40B4-BE49-F238E27FC236}">
                <a16:creationId xmlns:a16="http://schemas.microsoft.com/office/drawing/2014/main" id="{3973C255-8E07-4DE6-8012-948A1F582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7332" y="3444240"/>
            <a:ext cx="2436266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25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Control evidence mapping</a:t>
            </a:r>
          </a:p>
        </p:txBody>
      </p:sp>
      <p:sp>
        <p:nvSpPr>
          <p:cNvPr id="35" name="TextBox 34">
            <a:extLst xmlns:a="http://schemas.openxmlformats.org/drawingml/2006/main">
              <a:ext uri="{FF2B5EF4-FFF2-40B4-BE49-F238E27FC236}">
                <a16:creationId xmlns:a16="http://schemas.microsoft.com/office/drawing/2014/main" id="{435EAE49-CBF5-426A-91C5-28A9C11D5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4100" y="4148327"/>
            <a:ext cx="3149498" cy="216407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</a:pPr>
            <a:r>
              <a:rPr sz="980" b="0" i="0">
                <a:solidFill>
                  <a:srgbClr val="9FB3BF"/>
                </a:solidFill>
                <a:latin typeface="Calibri"/>
                <a:ea typeface="Calibri"/>
                <a:cs typeface="Calibri"/>
              </a:rPr>
              <a:t>Link evidence to applicable controls with review ownership</a:t>
            </a:r>
          </a:p>
        </p:txBody>
      </p:sp>
      <p:sp>
        <p:nvSpPr>
          <p:cNvPr id="36" name="Rounded Rectangle 35">
            <a:extLst xmlns:a="http://schemas.openxmlformats.org/drawingml/2006/main">
              <a:ext uri="{FF2B5EF4-FFF2-40B4-BE49-F238E27FC236}">
                <a16:creationId xmlns:a16="http://schemas.microsoft.com/office/drawing/2014/main" id="{45440B38-EB86-4958-85C4-7DEAA3F2C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712207"/>
            <a:ext cx="3551834" cy="1277111"/>
          </a:xfrm>
          <a:prstGeom xmlns:a="http://schemas.openxmlformats.org/drawingml/2006/main" prst="roundRect">
            <a:avLst>
              <a:gd name="adj" fmla="val 6000"/>
            </a:avLst>
          </a:prstGeom>
          <a:solidFill xmlns:a="http://schemas.openxmlformats.org/drawingml/2006/main">
            <a:srgbClr val="0A2230"/>
          </a:solidFill>
          <a:ln xmlns:a="http://schemas.openxmlformats.org/drawingml/2006/main" w="12700">
            <a:solidFill>
              <a:srgbClr val="164556"/>
            </a:solidFill>
          </a:ln>
          <a:effectLst xmlns:a="http://schemas.openxmlformats.org/drawingml/2006/main">
            <a:outerShdw blurRad="54864" dist="32004" dir="5400000" rotWithShape="0">
              <a:srgbClr val="000000">
                <a:alpha val="28000"/>
              </a:srgbClr>
            </a:outerShdw>
          </a:effectLst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7" name="Oval 36">
            <a:extLst xmlns:a="http://schemas.openxmlformats.org/drawingml/2006/main">
              <a:ext uri="{FF2B5EF4-FFF2-40B4-BE49-F238E27FC236}">
                <a16:creationId xmlns:a16="http://schemas.microsoft.com/office/drawing/2014/main" id="{8F7924B1-2405-4BBB-A331-172EA5A77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8095" y="4913375"/>
            <a:ext cx="566928" cy="56692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3442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96" name="Picture 3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608d867bcb45a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04158" y="5049438"/>
            <a:ext cx="294802" cy="294802"/>
          </a:xfrm>
          <a:prstGeom xmlns:a="http://schemas.openxmlformats.org/drawingml/2006/main" prst="rect">
            <a:avLst/>
          </a:prstGeom>
        </p:spPr>
      </p:pic>
      <p:sp>
        <p:nvSpPr>
          <p:cNvPr id="39" name="TextBox 38">
            <a:extLst xmlns:a="http://schemas.openxmlformats.org/drawingml/2006/main">
              <a:ext uri="{FF2B5EF4-FFF2-40B4-BE49-F238E27FC236}">
                <a16:creationId xmlns:a16="http://schemas.microsoft.com/office/drawing/2014/main" id="{8F7DC177-ACCE-4092-BE7E-2ED321513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1328" y="4885943"/>
            <a:ext cx="2436266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25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Extend to Third Parties</a:t>
            </a:r>
          </a:p>
        </p:txBody>
      </p:sp>
      <p:sp>
        <p:nvSpPr>
          <p:cNvPr id="40" name="TextBox 39">
            <a:extLst xmlns:a="http://schemas.openxmlformats.org/drawingml/2006/main">
              <a:ext uri="{FF2B5EF4-FFF2-40B4-BE49-F238E27FC236}">
                <a16:creationId xmlns:a16="http://schemas.microsoft.com/office/drawing/2014/main" id="{02F6181F-81DA-4660-87F2-B1CEA9FAD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8096" y="5590031"/>
            <a:ext cx="3149498" cy="216407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</a:pPr>
            <a:r>
              <a:rPr sz="980" b="0" i="0">
                <a:solidFill>
                  <a:srgbClr val="9FB3BF"/>
                </a:solidFill>
                <a:latin typeface="Calibri"/>
                <a:ea typeface="Calibri"/>
                <a:cs typeface="Calibri"/>
              </a:rPr>
              <a:t>Track supplier components and dependencies by service</a:t>
            </a:r>
          </a:p>
        </p:txBody>
      </p:sp>
      <p:sp>
        <p:nvSpPr>
          <p:cNvPr id="41" name="Rounded Rectangle 40">
            <a:extLst xmlns:a="http://schemas.openxmlformats.org/drawingml/2006/main">
              <a:ext uri="{FF2B5EF4-FFF2-40B4-BE49-F238E27FC236}">
                <a16:creationId xmlns:a16="http://schemas.microsoft.com/office/drawing/2014/main" id="{0F3AAF71-FC86-48AE-A50C-13AD821F0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9930" y="4712207"/>
            <a:ext cx="3551834" cy="1277111"/>
          </a:xfrm>
          <a:prstGeom xmlns:a="http://schemas.openxmlformats.org/drawingml/2006/main" prst="roundRect">
            <a:avLst>
              <a:gd name="adj" fmla="val 6000"/>
            </a:avLst>
          </a:prstGeom>
          <a:solidFill xmlns:a="http://schemas.openxmlformats.org/drawingml/2006/main">
            <a:srgbClr val="0A2230"/>
          </a:solidFill>
          <a:ln xmlns:a="http://schemas.openxmlformats.org/drawingml/2006/main" w="12700">
            <a:solidFill>
              <a:srgbClr val="164556"/>
            </a:solidFill>
          </a:ln>
          <a:effectLst xmlns:a="http://schemas.openxmlformats.org/drawingml/2006/main">
            <a:outerShdw blurRad="54864" dist="32004" dir="5400000" rotWithShape="0">
              <a:srgbClr val="000000">
                <a:alpha val="28000"/>
              </a:srgbClr>
            </a:outerShdw>
          </a:effectLst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42" name="Oval 41">
            <a:extLst xmlns:a="http://schemas.openxmlformats.org/drawingml/2006/main">
              <a:ext uri="{FF2B5EF4-FFF2-40B4-BE49-F238E27FC236}">
                <a16:creationId xmlns:a16="http://schemas.microsoft.com/office/drawing/2014/main" id="{82B2AD4E-0FF2-405B-8696-EF9A83449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098" y="4913375"/>
            <a:ext cx="566928" cy="56692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3442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101" name="Picture 4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f5068c69ef459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657161" y="5049438"/>
            <a:ext cx="294802" cy="294802"/>
          </a:xfrm>
          <a:prstGeom xmlns:a="http://schemas.openxmlformats.org/drawingml/2006/main" prst="rect">
            <a:avLst/>
          </a:prstGeom>
        </p:spPr>
      </p:pic>
      <p:sp>
        <p:nvSpPr>
          <p:cNvPr id="44" name="TextBox 43">
            <a:extLst xmlns:a="http://schemas.openxmlformats.org/drawingml/2006/main">
              <a:ext uri="{FF2B5EF4-FFF2-40B4-BE49-F238E27FC236}">
                <a16:creationId xmlns:a16="http://schemas.microsoft.com/office/drawing/2014/main" id="{2167B884-DB89-4273-B747-E4B528DB2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4330" y="4885943"/>
            <a:ext cx="2436266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25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Business risk reporting</a:t>
            </a:r>
          </a:p>
        </p:txBody>
      </p:sp>
      <p:sp>
        <p:nvSpPr>
          <p:cNvPr id="45" name="TextBox 44">
            <a:extLst xmlns:a="http://schemas.openxmlformats.org/drawingml/2006/main">
              <a:ext uri="{FF2B5EF4-FFF2-40B4-BE49-F238E27FC236}">
                <a16:creationId xmlns:a16="http://schemas.microsoft.com/office/drawing/2014/main" id="{9FCAC1C9-0C96-4E0A-BE0E-9477CC6BD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098" y="5590031"/>
            <a:ext cx="3149498" cy="216407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</a:pPr>
            <a:r>
              <a:rPr sz="980" b="0" i="0">
                <a:solidFill>
                  <a:srgbClr val="9FB3BF"/>
                </a:solidFill>
                <a:latin typeface="Calibri"/>
                <a:ea typeface="Calibri"/>
                <a:cs typeface="Calibri"/>
              </a:rPr>
              <a:t>Show critical-service exposure and accepted-risk trends</a:t>
            </a:r>
          </a:p>
        </p:txBody>
      </p:sp>
      <p:sp>
        <p:nvSpPr>
          <p:cNvPr id="46" name="Rounded Rectangle 45">
            <a:extLst xmlns:a="http://schemas.openxmlformats.org/drawingml/2006/main">
              <a:ext uri="{FF2B5EF4-FFF2-40B4-BE49-F238E27FC236}">
                <a16:creationId xmlns:a16="http://schemas.microsoft.com/office/drawing/2014/main" id="{41A8D7C1-C7FE-4FB7-BF63-F17B70C2B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2932" y="4712207"/>
            <a:ext cx="3551834" cy="1277111"/>
          </a:xfrm>
          <a:prstGeom xmlns:a="http://schemas.openxmlformats.org/drawingml/2006/main" prst="roundRect">
            <a:avLst>
              <a:gd name="adj" fmla="val 6000"/>
            </a:avLst>
          </a:prstGeom>
          <a:solidFill xmlns:a="http://schemas.openxmlformats.org/drawingml/2006/main">
            <a:srgbClr val="0A2230"/>
          </a:solidFill>
          <a:ln xmlns:a="http://schemas.openxmlformats.org/drawingml/2006/main" w="12700">
            <a:solidFill>
              <a:srgbClr val="164556"/>
            </a:solidFill>
          </a:ln>
          <a:effectLst xmlns:a="http://schemas.openxmlformats.org/drawingml/2006/main">
            <a:outerShdw blurRad="54864" dist="32004" dir="5400000" rotWithShape="0">
              <a:srgbClr val="000000">
                <a:alpha val="28000"/>
              </a:srgbClr>
            </a:outerShdw>
          </a:effectLst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47" name="Oval 46">
            <a:extLst xmlns:a="http://schemas.openxmlformats.org/drawingml/2006/main">
              <a:ext uri="{FF2B5EF4-FFF2-40B4-BE49-F238E27FC236}">
                <a16:creationId xmlns:a16="http://schemas.microsoft.com/office/drawing/2014/main" id="{88F371CF-735A-46C8-B6EF-FEAF82E0C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4100" y="4913375"/>
            <a:ext cx="566928" cy="56692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3442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106" name="Picture 4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bc239ae22b4bb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410163" y="5049438"/>
            <a:ext cx="294802" cy="294802"/>
          </a:xfrm>
          <a:prstGeom xmlns:a="http://schemas.openxmlformats.org/drawingml/2006/main" prst="rect">
            <a:avLst/>
          </a:prstGeom>
        </p:spPr>
      </p:pic>
      <p:sp>
        <p:nvSpPr>
          <p:cNvPr id="49" name="TextBox 48">
            <a:extLst xmlns:a="http://schemas.openxmlformats.org/drawingml/2006/main">
              <a:ext uri="{FF2B5EF4-FFF2-40B4-BE49-F238E27FC236}">
                <a16:creationId xmlns:a16="http://schemas.microsoft.com/office/drawing/2014/main" id="{872C65CA-1E4E-4F73-BEB7-A57F9FB6D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7332" y="4885943"/>
            <a:ext cx="2436266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25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Automate &amp; Verify</a:t>
            </a:r>
          </a:p>
        </p:txBody>
      </p:sp>
      <p:sp>
        <p:nvSpPr>
          <p:cNvPr id="50" name="TextBox 49">
            <a:extLst xmlns:a="http://schemas.openxmlformats.org/drawingml/2006/main">
              <a:ext uri="{FF2B5EF4-FFF2-40B4-BE49-F238E27FC236}">
                <a16:creationId xmlns:a16="http://schemas.microsoft.com/office/drawing/2014/main" id="{F06375B9-0711-452E-A03E-123988E14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4100" y="5590031"/>
            <a:ext cx="3149498" cy="216407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</a:pPr>
            <a:r>
              <a:rPr sz="980" b="0" i="0">
                <a:solidFill>
                  <a:srgbClr val="9FB3BF"/>
                </a:solidFill>
                <a:latin typeface="Calibri"/>
                <a:ea typeface="Calibri"/>
                <a:cs typeface="Calibri"/>
              </a:rPr>
              <a:t>Authorise execution, verify independently, then reassess</a:t>
            </a:r>
          </a:p>
        </p:txBody>
      </p:sp>
    </p:spTree>
    <p:extLst>
      <p:ext uri="{BB962C8B-B14F-4D97-AF65-F5344CB8AC3E}">
        <p14:creationId xmlns:p14="http://schemas.microsoft.com/office/powerpoint/2010/main" val="651938266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3121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Box 1">
            <a:extLst xmlns:a="http://schemas.openxmlformats.org/drawingml/2006/main">
              <a:ext uri="{FF2B5EF4-FFF2-40B4-BE49-F238E27FC236}">
                <a16:creationId xmlns:a16="http://schemas.microsoft.com/office/drawing/2014/main" id="{74B012DA-20FF-4755-BBCF-87DBDD725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75488"/>
            <a:ext cx="914400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250" b="1" i="0" spc="200">
                <a:solidFill>
                  <a:srgbClr val="35E0E0"/>
                </a:solidFill>
                <a:latin typeface="Calibri"/>
                <a:ea typeface="Calibri"/>
                <a:cs typeface="Calibri"/>
              </a:rPr>
              <a:t>THE RISK SCORING FRAMEWORK</a:t>
            </a:r>
          </a:p>
        </p:txBody>
      </p:sp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B100634B-30C6-4567-94E9-2C1A50D58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786384"/>
            <a:ext cx="11057839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2700"/>
            </a:pPr>
            <a:r>
              <a:rPr sz="270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 explainable decision model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FA260683-9AFC-43AF-A049-FFEA32783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1481328"/>
            <a:ext cx="11057839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300" b="0" i="1">
                <a:solidFill>
                  <a:srgbClr val="9FB3BF"/>
                </a:solidFill>
                <a:latin typeface="Calibri"/>
                <a:ea typeface="Calibri"/>
                <a:cs typeface="Calibri"/>
              </a:rPr>
              <a:t>MIS 10.0 design: combine separate dimensions through a versioned policy and preserve the decision trace.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68114B1A-F2AC-4231-82F8-4E827443C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6455664"/>
            <a:ext cx="77724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850" b="0" i="0" spc="120">
                <a:solidFill>
                  <a:srgbClr val="7894A3"/>
                </a:solidFill>
                <a:latin typeface="Calibri"/>
                <a:ea typeface="Calibri"/>
                <a:cs typeface="Calibri"/>
              </a:rPr>
              <a:t>PRADEEPFORGE    /    MIS.ENTERPRISE    /    MIS 10.0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A9148843-3E71-41C9-A9CB-1C221D20F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93247" y="6455664"/>
            <a:ext cx="73152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850" b="0" i="0">
                <a:solidFill>
                  <a:srgbClr val="7894A3"/>
                </a:solidFill>
                <a:latin typeface="Calibri"/>
                <a:ea typeface="Calibri"/>
                <a:cs typeface="Calibri"/>
              </a:rPr>
              <a:t>13</a:t>
            </a:r>
          </a:p>
        </p:txBody>
      </p:sp>
      <p:sp>
        <p:nvSpPr>
          <p:cNvPr id="7" name="Rounded Rectangle 6">
            <a:extLst xmlns:a="http://schemas.openxmlformats.org/drawingml/2006/main">
              <a:ext uri="{FF2B5EF4-FFF2-40B4-BE49-F238E27FC236}">
                <a16:creationId xmlns:a16="http://schemas.microsoft.com/office/drawing/2014/main" id="{F3938251-6C96-47D1-B913-EDC41B1D7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2286000"/>
            <a:ext cx="3009411" cy="1188720"/>
          </a:xfrm>
          <a:prstGeom xmlns:a="http://schemas.openxmlformats.org/drawingml/2006/main" prst="roundRect">
            <a:avLst>
              <a:gd name="adj" fmla="val 6000"/>
            </a:avLst>
          </a:prstGeom>
          <a:solidFill xmlns:a="http://schemas.openxmlformats.org/drawingml/2006/main">
            <a:srgbClr val="0A2833"/>
          </a:solidFill>
          <a:ln xmlns:a="http://schemas.openxmlformats.org/drawingml/2006/main" w="12700">
            <a:solidFill>
              <a:srgbClr val="164556"/>
            </a:solidFill>
          </a:ln>
          <a:effectLst xmlns:a="http://schemas.openxmlformats.org/drawingml/2006/main">
            <a:outerShdw blurRad="54864" dist="32004" dir="5400000" rotWithShape="0">
              <a:srgbClr val="000000">
                <a:alpha val="28000"/>
              </a:srgbClr>
            </a:outerShdw>
          </a:effectLst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8" name="Oval 7">
            <a:extLst xmlns:a="http://schemas.openxmlformats.org/drawingml/2006/main">
              <a:ext uri="{FF2B5EF4-FFF2-40B4-BE49-F238E27FC236}">
                <a16:creationId xmlns:a16="http://schemas.microsoft.com/office/drawing/2014/main" id="{E0D6A849-980F-437B-A446-9AA05C9A5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265176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6202A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37" name="Picture 8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8bed5c13e34f4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09828" y="2766060"/>
            <a:ext cx="228600" cy="228600"/>
          </a:xfrm>
          <a:prstGeom xmlns:a="http://schemas.openxmlformats.org/drawingml/2006/main" prst="rect">
            <a:avLst/>
          </a:prstGeom>
        </p:spPr>
      </p:pic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D41DD956-DBFF-473C-8DF4-96C439304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9888" y="2286000"/>
            <a:ext cx="2003571" cy="11887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 i="0" spc="100">
                <a:solidFill>
                  <a:srgbClr val="35E0E0"/>
                </a:solidFill>
                <a:latin typeface="Calibri"/>
                <a:ea typeface="Calibri"/>
                <a:cs typeface="Calibri"/>
              </a:rPr>
              <a:t>THREAT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3F4C590A-1213-4405-B4A5-784A0EF91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6339" y="2286000"/>
            <a:ext cx="699863" cy="11887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600" b="1" i="0">
                <a:solidFill>
                  <a:srgbClr val="7894A3"/>
                </a:solidFill>
                <a:latin typeface="Calibri"/>
                <a:ea typeface="Calibri"/>
                <a:cs typeface="Calibri"/>
              </a:rPr>
              <a:t>+</a:t>
            </a:r>
          </a:p>
        </p:txBody>
      </p:sp>
      <p:sp>
        <p:nvSpPr>
          <p:cNvPr id="12" name="Rounded Rectangle 11">
            <a:extLst xmlns:a="http://schemas.openxmlformats.org/drawingml/2006/main">
              <a:ext uri="{FF2B5EF4-FFF2-40B4-BE49-F238E27FC236}">
                <a16:creationId xmlns:a16="http://schemas.microsoft.com/office/drawing/2014/main" id="{3F27FD96-0F55-4033-8D86-1817DFC09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203" y="2286000"/>
            <a:ext cx="3009411" cy="1188720"/>
          </a:xfrm>
          <a:prstGeom xmlns:a="http://schemas.openxmlformats.org/drawingml/2006/main" prst="roundRect">
            <a:avLst>
              <a:gd name="adj" fmla="val 6000"/>
            </a:avLst>
          </a:prstGeom>
          <a:solidFill xmlns:a="http://schemas.openxmlformats.org/drawingml/2006/main">
            <a:srgbClr val="0A2833"/>
          </a:solidFill>
          <a:ln xmlns:a="http://schemas.openxmlformats.org/drawingml/2006/main" w="12700">
            <a:solidFill>
              <a:srgbClr val="164556"/>
            </a:solidFill>
          </a:ln>
          <a:effectLst xmlns:a="http://schemas.openxmlformats.org/drawingml/2006/main">
            <a:outerShdw blurRad="54864" dist="32004" dir="5400000" rotWithShape="0">
              <a:srgbClr val="000000">
                <a:alpha val="28000"/>
              </a:srgbClr>
            </a:outerShdw>
          </a:effectLst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Oval 12">
            <a:extLst xmlns:a="http://schemas.openxmlformats.org/drawingml/2006/main">
              <a:ext uri="{FF2B5EF4-FFF2-40B4-BE49-F238E27FC236}">
                <a16:creationId xmlns:a16="http://schemas.microsoft.com/office/drawing/2014/main" id="{C0A969E7-2014-42CD-A55E-67042BEBF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4803" y="265176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6202A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42" name="Picture 1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9140ee9a6e442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619103" y="2766060"/>
            <a:ext cx="228600" cy="228600"/>
          </a:xfrm>
          <a:prstGeom xmlns:a="http://schemas.openxmlformats.org/drawingml/2006/main" prst="rect">
            <a:avLst/>
          </a:prstGeom>
        </p:spPr>
      </p:pic>
      <p:sp>
        <p:nvSpPr>
          <p:cNvPr id="15" name="TextBox 14">
            <a:extLst xmlns:a="http://schemas.openxmlformats.org/drawingml/2006/main">
              <a:ext uri="{FF2B5EF4-FFF2-40B4-BE49-F238E27FC236}">
                <a16:creationId xmlns:a16="http://schemas.microsoft.com/office/drawing/2014/main" id="{60636D86-EA14-40A9-8CAE-C8DFA1274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9163" y="2286000"/>
            <a:ext cx="2003571" cy="11887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 i="0" spc="100">
                <a:solidFill>
                  <a:srgbClr val="35E0E0"/>
                </a:solidFill>
                <a:latin typeface="Calibri"/>
                <a:ea typeface="Calibri"/>
                <a:cs typeface="Calibri"/>
              </a:rPr>
              <a:t>EXPOSURE</a:t>
            </a:r>
          </a:p>
        </p:txBody>
      </p:sp>
      <p:sp>
        <p:nvSpPr>
          <p:cNvPr id="16" name="TextBox 15">
            <a:extLst xmlns:a="http://schemas.openxmlformats.org/drawingml/2006/main">
              <a:ext uri="{FF2B5EF4-FFF2-40B4-BE49-F238E27FC236}">
                <a16:creationId xmlns:a16="http://schemas.microsoft.com/office/drawing/2014/main" id="{E5006CA3-0B41-4DFF-93F5-FC9B77152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5615" y="2286000"/>
            <a:ext cx="699863" cy="11887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600" b="1" i="0">
                <a:solidFill>
                  <a:srgbClr val="7894A3"/>
                </a:solidFill>
                <a:latin typeface="Calibri"/>
                <a:ea typeface="Calibri"/>
                <a:cs typeface="Calibri"/>
              </a:rPr>
              <a:t>→</a:t>
            </a:r>
          </a:p>
        </p:txBody>
      </p:sp>
      <p:sp>
        <p:nvSpPr>
          <p:cNvPr id="17" name="Rounded Rectangle 16">
            <a:extLst xmlns:a="http://schemas.openxmlformats.org/drawingml/2006/main">
              <a:ext uri="{FF2B5EF4-FFF2-40B4-BE49-F238E27FC236}">
                <a16:creationId xmlns:a16="http://schemas.microsoft.com/office/drawing/2014/main" id="{C46B02F9-DEE8-432E-B87B-E66062F14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5478" y="2286000"/>
            <a:ext cx="3639288" cy="1188720"/>
          </a:xfrm>
          <a:prstGeom xmlns:a="http://schemas.openxmlformats.org/drawingml/2006/main" prst="roundRect">
            <a:avLst>
              <a:gd name="adj" fmla="val 6000"/>
            </a:avLst>
          </a:prstGeom>
          <a:solidFill xmlns:a="http://schemas.openxmlformats.org/drawingml/2006/main">
            <a:srgbClr val="141C28"/>
          </a:solidFill>
          <a:ln xmlns:a="http://schemas.openxmlformats.org/drawingml/2006/main" w="12700">
            <a:solidFill>
              <a:srgbClr val="164556"/>
            </a:solidFill>
          </a:ln>
          <a:effectLst xmlns:a="http://schemas.openxmlformats.org/drawingml/2006/main">
            <a:outerShdw blurRad="54864" dist="32004" dir="5400000" rotWithShape="0">
              <a:srgbClr val="000000">
                <a:alpha val="28000"/>
              </a:srgbClr>
            </a:outerShdw>
          </a:effectLst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8" name="TextBox 17">
            <a:extLst xmlns:a="http://schemas.openxmlformats.org/drawingml/2006/main">
              <a:ext uri="{FF2B5EF4-FFF2-40B4-BE49-F238E27FC236}">
                <a16:creationId xmlns:a16="http://schemas.microsoft.com/office/drawing/2014/main" id="{6C1F9DBE-F21B-43B9-B802-D12681E28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2638" y="2286000"/>
            <a:ext cx="3364968" cy="11887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1500" b="1" i="0" spc="100">
                <a:solidFill>
                  <a:srgbClr val="5A82B8"/>
                </a:solidFill>
                <a:latin typeface="Calibri"/>
                <a:ea typeface="Calibri"/>
                <a:cs typeface="Calibri"/>
              </a:rPr>
              <a:t>URGENCY CONTEXT</a:t>
            </a:r>
          </a:p>
        </p:txBody>
      </p:sp>
      <p:sp>
        <p:nvSpPr>
          <p:cNvPr id="19" name="Rounded Rectangle 18">
            <a:extLst xmlns:a="http://schemas.openxmlformats.org/drawingml/2006/main">
              <a:ext uri="{FF2B5EF4-FFF2-40B4-BE49-F238E27FC236}">
                <a16:creationId xmlns:a16="http://schemas.microsoft.com/office/drawing/2014/main" id="{581B836B-0B8D-4F80-BE73-C78BC80C0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3794759"/>
            <a:ext cx="2847228" cy="1188720"/>
          </a:xfrm>
          <a:prstGeom xmlns:a="http://schemas.openxmlformats.org/drawingml/2006/main" prst="roundRect">
            <a:avLst>
              <a:gd name="adj" fmla="val 6000"/>
            </a:avLst>
          </a:prstGeom>
          <a:solidFill xmlns:a="http://schemas.openxmlformats.org/drawingml/2006/main">
            <a:srgbClr val="141C28"/>
          </a:solidFill>
          <a:ln xmlns:a="http://schemas.openxmlformats.org/drawingml/2006/main" w="12700">
            <a:solidFill>
              <a:srgbClr val="164556"/>
            </a:solidFill>
          </a:ln>
          <a:effectLst xmlns:a="http://schemas.openxmlformats.org/drawingml/2006/main">
            <a:outerShdw blurRad="54864" dist="32004" dir="5400000" rotWithShape="0">
              <a:srgbClr val="000000">
                <a:alpha val="28000"/>
              </a:srgbClr>
            </a:outerShdw>
          </a:effectLst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0" name="TextBox 19">
            <a:extLst xmlns:a="http://schemas.openxmlformats.org/drawingml/2006/main">
              <a:ext uri="{FF2B5EF4-FFF2-40B4-BE49-F238E27FC236}">
                <a16:creationId xmlns:a16="http://schemas.microsoft.com/office/drawing/2014/main" id="{A8078A53-F3ED-4F16-80AB-CE64C37FC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088" y="3794759"/>
            <a:ext cx="2572908" cy="11887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1500" b="1" i="0" spc="60">
                <a:solidFill>
                  <a:srgbClr val="5A82B8"/>
                </a:solidFill>
                <a:latin typeface="Calibri"/>
                <a:ea typeface="Calibri"/>
                <a:cs typeface="Calibri"/>
              </a:rPr>
              <a:t>URGENCY CONTEXT</a:t>
            </a:r>
          </a:p>
        </p:txBody>
      </p:sp>
      <p:sp>
        <p:nvSpPr>
          <p:cNvPr id="21" name="TextBox 20">
            <a:extLst xmlns:a="http://schemas.openxmlformats.org/drawingml/2006/main">
              <a:ext uri="{FF2B5EF4-FFF2-40B4-BE49-F238E27FC236}">
                <a16:creationId xmlns:a16="http://schemas.microsoft.com/office/drawing/2014/main" id="{F1C13C90-DD34-4277-BF12-262641021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14156" y="3794759"/>
            <a:ext cx="662146" cy="11887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600" b="1" i="0">
                <a:solidFill>
                  <a:srgbClr val="7894A3"/>
                </a:solidFill>
                <a:latin typeface="Calibri"/>
                <a:ea typeface="Calibri"/>
                <a:cs typeface="Calibri"/>
              </a:rPr>
              <a:t>+</a:t>
            </a:r>
          </a:p>
        </p:txBody>
      </p:sp>
      <p:sp>
        <p:nvSpPr>
          <p:cNvPr id="22" name="Rounded Rectangle 21">
            <a:extLst xmlns:a="http://schemas.openxmlformats.org/drawingml/2006/main">
              <a:ext uri="{FF2B5EF4-FFF2-40B4-BE49-F238E27FC236}">
                <a16:creationId xmlns:a16="http://schemas.microsoft.com/office/drawing/2014/main" id="{28114F99-2409-46B2-BCD9-05B8C4CCD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76302" y="3794759"/>
            <a:ext cx="4237734" cy="1188720"/>
          </a:xfrm>
          <a:prstGeom xmlns:a="http://schemas.openxmlformats.org/drawingml/2006/main" prst="roundRect">
            <a:avLst>
              <a:gd name="adj" fmla="val 6000"/>
            </a:avLst>
          </a:prstGeom>
          <a:solidFill xmlns:a="http://schemas.openxmlformats.org/drawingml/2006/main">
            <a:srgbClr val="0A2833"/>
          </a:solidFill>
          <a:ln xmlns:a="http://schemas.openxmlformats.org/drawingml/2006/main" w="12700">
            <a:solidFill>
              <a:srgbClr val="164556"/>
            </a:solidFill>
          </a:ln>
          <a:effectLst xmlns:a="http://schemas.openxmlformats.org/drawingml/2006/main">
            <a:outerShdw blurRad="54864" dist="32004" dir="5400000" rotWithShape="0">
              <a:srgbClr val="000000">
                <a:alpha val="28000"/>
              </a:srgbClr>
            </a:outerShdw>
          </a:effectLst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3" name="TextBox 22">
            <a:extLst xmlns:a="http://schemas.openxmlformats.org/drawingml/2006/main">
              <a:ext uri="{FF2B5EF4-FFF2-40B4-BE49-F238E27FC236}">
                <a16:creationId xmlns:a16="http://schemas.microsoft.com/office/drawing/2014/main" id="{BC45FF34-A0B5-45CC-89C3-0CDEBE887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3462" y="3794759"/>
            <a:ext cx="3963414" cy="11887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1500" b="1" i="0" spc="60">
                <a:solidFill>
                  <a:srgbClr val="35E0E0"/>
                </a:solidFill>
                <a:latin typeface="Calibri"/>
                <a:ea typeface="Calibri"/>
                <a:cs typeface="Calibri"/>
              </a:rPr>
              <a:t>BUSINESS IMPACT</a:t>
            </a:r>
          </a:p>
        </p:txBody>
      </p:sp>
      <p:sp>
        <p:nvSpPr>
          <p:cNvPr id="24" name="TextBox 23">
            <a:extLst xmlns:a="http://schemas.openxmlformats.org/drawingml/2006/main">
              <a:ext uri="{FF2B5EF4-FFF2-40B4-BE49-F238E27FC236}">
                <a16:creationId xmlns:a16="http://schemas.microsoft.com/office/drawing/2014/main" id="{25FFFA6E-34E6-4003-8C72-7A02AB7A3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4036" y="3794759"/>
            <a:ext cx="662146" cy="11887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600" b="1" i="0">
                <a:solidFill>
                  <a:srgbClr val="7894A3"/>
                </a:solidFill>
                <a:latin typeface="Calibri"/>
                <a:ea typeface="Calibri"/>
                <a:cs typeface="Calibri"/>
              </a:rPr>
              <a:t>→</a:t>
            </a:r>
          </a:p>
        </p:txBody>
      </p:sp>
      <p:sp>
        <p:nvSpPr>
          <p:cNvPr id="25" name="Rounded Rectangle 24">
            <a:extLst xmlns:a="http://schemas.openxmlformats.org/drawingml/2006/main">
              <a:ext uri="{FF2B5EF4-FFF2-40B4-BE49-F238E27FC236}">
                <a16:creationId xmlns:a16="http://schemas.microsoft.com/office/drawing/2014/main" id="{CAA79CAE-88EB-41B5-BC9F-A00A34964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6182" y="3794759"/>
            <a:ext cx="2648584" cy="1188720"/>
          </a:xfrm>
          <a:prstGeom xmlns:a="http://schemas.openxmlformats.org/drawingml/2006/main" prst="roundRect">
            <a:avLst>
              <a:gd name="adj" fmla="val 6000"/>
            </a:avLst>
          </a:prstGeom>
          <a:solidFill xmlns:a="http://schemas.openxmlformats.org/drawingml/2006/main">
            <a:srgbClr val="06202A"/>
          </a:solidFill>
          <a:ln xmlns:a="http://schemas.openxmlformats.org/drawingml/2006/main" w="12700">
            <a:solidFill>
              <a:srgbClr val="164556"/>
            </a:solidFill>
          </a:ln>
          <a:effectLst xmlns:a="http://schemas.openxmlformats.org/drawingml/2006/main">
            <a:outerShdw blurRad="54864" dist="32004" dir="5400000" rotWithShape="0">
              <a:srgbClr val="000000">
                <a:alpha val="28000"/>
              </a:srgbClr>
            </a:outerShdw>
          </a:effectLst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6" name="TextBox 25">
            <a:extLst xmlns:a="http://schemas.openxmlformats.org/drawingml/2006/main">
              <a:ext uri="{FF2B5EF4-FFF2-40B4-BE49-F238E27FC236}">
                <a16:creationId xmlns:a16="http://schemas.microsoft.com/office/drawing/2014/main" id="{A81B8993-891D-49A5-B097-6E9407299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3342" y="3794759"/>
            <a:ext cx="2374264" cy="11887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1500" b="1" i="0" spc="6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PRIORITY</a:t>
            </a:r>
          </a:p>
        </p:txBody>
      </p:sp>
      <p:sp>
        <p:nvSpPr>
          <p:cNvPr id="27" name="TextBox 26">
            <a:extLst xmlns:a="http://schemas.openxmlformats.org/drawingml/2006/main">
              <a:ext uri="{FF2B5EF4-FFF2-40B4-BE49-F238E27FC236}">
                <a16:creationId xmlns:a16="http://schemas.microsoft.com/office/drawing/2014/main" id="{34CF0AAB-FA91-4144-98B7-91AAE7D08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5257799"/>
            <a:ext cx="11057839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1150" b="0" i="1">
                <a:solidFill>
                  <a:srgbClr val="9FB3BF"/>
                </a:solidFill>
                <a:latin typeface="Calibri"/>
                <a:ea typeface="Calibri"/>
                <a:cs typeface="Calibri"/>
              </a:rPr>
              <a:t>Conceptual decision flow, not a calibrated risk formula. Do not multiply ordinal scores or treat EPSS as the probability that your enterprise will be breached.</a:t>
            </a:r>
          </a:p>
        </p:txBody>
      </p:sp>
    </p:spTree>
    <p:extLst>
      <p:ext uri="{BB962C8B-B14F-4D97-AF65-F5344CB8AC3E}">
        <p14:creationId xmlns:p14="http://schemas.microsoft.com/office/powerpoint/2010/main" val="1146267853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3121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Box 1">
            <a:extLst xmlns:a="http://schemas.openxmlformats.org/drawingml/2006/main">
              <a:ext uri="{FF2B5EF4-FFF2-40B4-BE49-F238E27FC236}">
                <a16:creationId xmlns:a16="http://schemas.microsoft.com/office/drawing/2014/main" id="{F16408D6-0DE5-417D-9C86-DD7EEBC28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75488"/>
            <a:ext cx="914400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250" b="1" i="0" spc="200">
                <a:solidFill>
                  <a:srgbClr val="35E0E0"/>
                </a:solidFill>
                <a:latin typeface="Calibri"/>
                <a:ea typeface="Calibri"/>
                <a:cs typeface="Calibri"/>
              </a:rPr>
              <a:t>THREE DIMENSIONS, THREE OWNERS</a:t>
            </a:r>
          </a:p>
        </p:txBody>
      </p:sp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3354AC88-732C-40E6-901B-E272C751C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786384"/>
            <a:ext cx="11057839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2700"/>
            </a:pPr>
            <a:r>
              <a:rPr sz="270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Named owners for each evidence dimension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B470083A-3114-4C30-85D8-8A4A3AA6B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6455664"/>
            <a:ext cx="77724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850" b="0" i="0" spc="120">
                <a:solidFill>
                  <a:srgbClr val="7894A3"/>
                </a:solidFill>
                <a:latin typeface="Calibri"/>
                <a:ea typeface="Calibri"/>
                <a:cs typeface="Calibri"/>
              </a:rPr>
              <a:t>PRADEEPFORGE    /    MIS.ENTERPRISE    /    MIS 10.0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32A38903-CF73-413C-A370-DC68CC8A9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93247" y="6455664"/>
            <a:ext cx="73152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850" b="0" i="0">
                <a:solidFill>
                  <a:srgbClr val="7894A3"/>
                </a:solidFill>
                <a:latin typeface="Calibri"/>
                <a:ea typeface="Calibri"/>
                <a:cs typeface="Calibri"/>
              </a:rPr>
              <a:t>14</a:t>
            </a:r>
          </a:p>
        </p:txBody>
      </p:sp>
      <p:sp>
        <p:nvSpPr>
          <p:cNvPr id="6" name="Rounded Rectangle 5">
            <a:extLst xmlns:a="http://schemas.openxmlformats.org/drawingml/2006/main">
              <a:ext uri="{FF2B5EF4-FFF2-40B4-BE49-F238E27FC236}">
                <a16:creationId xmlns:a16="http://schemas.microsoft.com/office/drawing/2014/main" id="{28349B0A-9C00-4D7B-9009-5D8B4C2E5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1965960"/>
            <a:ext cx="3527450" cy="4023360"/>
          </a:xfrm>
          <a:prstGeom xmlns:a="http://schemas.openxmlformats.org/drawingml/2006/main" prst="roundRect">
            <a:avLst>
              <a:gd name="adj" fmla="val 6000"/>
            </a:avLst>
          </a:prstGeom>
          <a:solidFill xmlns:a="http://schemas.openxmlformats.org/drawingml/2006/main">
            <a:srgbClr val="0A2230"/>
          </a:solidFill>
          <a:ln xmlns:a="http://schemas.openxmlformats.org/drawingml/2006/main" w="12700">
            <a:solidFill>
              <a:srgbClr val="164556"/>
            </a:solidFill>
          </a:ln>
          <a:effectLst xmlns:a="http://schemas.openxmlformats.org/drawingml/2006/main">
            <a:outerShdw blurRad="54864" dist="32004" dir="5400000" rotWithShape="0">
              <a:srgbClr val="000000">
                <a:alpha val="28000"/>
              </a:srgbClr>
            </a:outerShdw>
          </a:effectLst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Oval 6">
            <a:extLst xmlns:a="http://schemas.openxmlformats.org/drawingml/2006/main">
              <a:ext uri="{FF2B5EF4-FFF2-40B4-BE49-F238E27FC236}">
                <a16:creationId xmlns:a16="http://schemas.microsoft.com/office/drawing/2014/main" id="{500F8243-D206-45E9-BD74-1F56407DC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808" y="2148840"/>
            <a:ext cx="548640" cy="54864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A2833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58" name="Picture 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52cc18f1064a5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81481" y="2280513"/>
            <a:ext cx="285292" cy="285292"/>
          </a:xfrm>
          <a:prstGeom xmlns:a="http://schemas.openxmlformats.org/drawingml/2006/main" prst="rect">
            <a:avLst/>
          </a:prstGeom>
        </p:spPr>
      </p:pic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74E10C91-BB76-4568-A256-E105B9527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8176" y="2130552"/>
            <a:ext cx="252161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 i="0" spc="100">
                <a:solidFill>
                  <a:srgbClr val="35E0E0"/>
                </a:solidFill>
                <a:latin typeface="Calibri"/>
                <a:ea typeface="Calibri"/>
                <a:cs typeface="Calibri"/>
              </a:rPr>
              <a:t>THREAT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263F860B-95A4-43BA-B9AF-074F8B95A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8176" y="2441448"/>
            <a:ext cx="252161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 b="0" i="1">
                <a:solidFill>
                  <a:srgbClr val="7894A3"/>
                </a:solidFill>
                <a:latin typeface="Calibri"/>
                <a:ea typeface="Calibri"/>
                <a:cs typeface="Calibri"/>
              </a:rPr>
              <a:t>Owner: Threat Intelligence</a:t>
            </a:r>
          </a:p>
        </p:txBody>
      </p:sp>
      <p:sp>
        <p:nvSpPr>
          <p:cNvPr id="11" name="Oval 10">
            <a:extLst xmlns:a="http://schemas.openxmlformats.org/drawingml/2006/main">
              <a:ext uri="{FF2B5EF4-FFF2-40B4-BE49-F238E27FC236}">
                <a16:creationId xmlns:a16="http://schemas.microsoft.com/office/drawing/2014/main" id="{F769DE17-D12B-497A-9EC3-094E82A2A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108960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5E0E0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2" name="TextBox 11">
            <a:extLst xmlns:a="http://schemas.openxmlformats.org/drawingml/2006/main">
              <a:ext uri="{FF2B5EF4-FFF2-40B4-BE49-F238E27FC236}">
                <a16:creationId xmlns:a16="http://schemas.microsoft.com/office/drawing/2014/main" id="{D60F6584-7B4F-4218-BAB2-DAD2FF4B3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7552" y="3017520"/>
            <a:ext cx="288737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</a:pPr>
            <a:r>
              <a:rPr sz="1050" b="0" i="0">
                <a:solidFill>
                  <a:srgbClr val="C7CDD9"/>
                </a:solidFill>
                <a:latin typeface="Calibri"/>
                <a:ea typeface="Calibri"/>
                <a:cs typeface="Calibri"/>
              </a:rPr>
              <a:t>CISA KEV listing</a:t>
            </a:r>
          </a:p>
        </p:txBody>
      </p:sp>
      <p:sp>
        <p:nvSpPr>
          <p:cNvPr id="13" name="Oval 12">
            <a:extLst xmlns:a="http://schemas.openxmlformats.org/drawingml/2006/main">
              <a:ext uri="{FF2B5EF4-FFF2-40B4-BE49-F238E27FC236}">
                <a16:creationId xmlns:a16="http://schemas.microsoft.com/office/drawing/2014/main" id="{2B02C8E1-E7FE-47E4-88D7-26068327B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685031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5E0E0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4" name="TextBox 13">
            <a:extLst xmlns:a="http://schemas.openxmlformats.org/drawingml/2006/main">
              <a:ext uri="{FF2B5EF4-FFF2-40B4-BE49-F238E27FC236}">
                <a16:creationId xmlns:a16="http://schemas.microsoft.com/office/drawing/2014/main" id="{65B5479B-877A-40D5-BA34-B91F4693F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7552" y="3593591"/>
            <a:ext cx="288737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</a:pPr>
            <a:r>
              <a:rPr sz="1050" b="0" i="0">
                <a:solidFill>
                  <a:srgbClr val="C7CDD9"/>
                </a:solidFill>
                <a:latin typeface="Calibri"/>
                <a:ea typeface="Calibri"/>
                <a:cs typeface="Calibri"/>
              </a:rPr>
              <a:t>EPSS exploitation probability</a:t>
            </a:r>
          </a:p>
        </p:txBody>
      </p:sp>
      <p:sp>
        <p:nvSpPr>
          <p:cNvPr id="15" name="Oval 14">
            <a:extLst xmlns:a="http://schemas.openxmlformats.org/drawingml/2006/main">
              <a:ext uri="{FF2B5EF4-FFF2-40B4-BE49-F238E27FC236}">
                <a16:creationId xmlns:a16="http://schemas.microsoft.com/office/drawing/2014/main" id="{09B783B6-93B7-43CD-8058-8A0C6D27F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261103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5E0E0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6" name="TextBox 15">
            <a:extLst xmlns:a="http://schemas.openxmlformats.org/drawingml/2006/main">
              <a:ext uri="{FF2B5EF4-FFF2-40B4-BE49-F238E27FC236}">
                <a16:creationId xmlns:a16="http://schemas.microsoft.com/office/drawing/2014/main" id="{D6D26322-DFEA-4388-827A-B3CBEA069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7552" y="4169663"/>
            <a:ext cx="288737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</a:pPr>
            <a:r>
              <a:rPr sz="1050" b="0" i="0">
                <a:solidFill>
                  <a:srgbClr val="C7CDD9"/>
                </a:solidFill>
                <a:latin typeface="Calibri"/>
                <a:ea typeface="Calibri"/>
                <a:cs typeface="Calibri"/>
              </a:rPr>
              <a:t>Public exploit code (PoC, Metasploit)</a:t>
            </a:r>
          </a:p>
        </p:txBody>
      </p:sp>
      <p:sp>
        <p:nvSpPr>
          <p:cNvPr id="17" name="Oval 16">
            <a:extLst xmlns:a="http://schemas.openxmlformats.org/drawingml/2006/main">
              <a:ext uri="{FF2B5EF4-FFF2-40B4-BE49-F238E27FC236}">
                <a16:creationId xmlns:a16="http://schemas.microsoft.com/office/drawing/2014/main" id="{56ABBF91-F0C2-4DAC-8616-CAE83C957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837175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5E0E0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8" name="TextBox 17">
            <a:extLst xmlns:a="http://schemas.openxmlformats.org/drawingml/2006/main">
              <a:ext uri="{FF2B5EF4-FFF2-40B4-BE49-F238E27FC236}">
                <a16:creationId xmlns:a16="http://schemas.microsoft.com/office/drawing/2014/main" id="{47E43C53-8EC2-4B34-938F-384058433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7552" y="4745736"/>
            <a:ext cx="288737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</a:pPr>
            <a:r>
              <a:rPr sz="1050" b="0" i="0">
                <a:solidFill>
                  <a:srgbClr val="C7CDD9"/>
                </a:solidFill>
                <a:latin typeface="Calibri"/>
                <a:ea typeface="Calibri"/>
                <a:cs typeface="Calibri"/>
              </a:rPr>
              <a:t>ATT&amp;CK-mapped actor intelligence</a:t>
            </a:r>
          </a:p>
        </p:txBody>
      </p:sp>
      <p:sp>
        <p:nvSpPr>
          <p:cNvPr id="19" name="Oval 18">
            <a:extLst xmlns:a="http://schemas.openxmlformats.org/drawingml/2006/main">
              <a:ext uri="{FF2B5EF4-FFF2-40B4-BE49-F238E27FC236}">
                <a16:creationId xmlns:a16="http://schemas.microsoft.com/office/drawing/2014/main" id="{990E50BE-1935-461B-B61F-9A49B3957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413247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5E0E0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0" name="TextBox 19">
            <a:extLst xmlns:a="http://schemas.openxmlformats.org/drawingml/2006/main">
              <a:ext uri="{FF2B5EF4-FFF2-40B4-BE49-F238E27FC236}">
                <a16:creationId xmlns:a16="http://schemas.microsoft.com/office/drawing/2014/main" id="{06A72C4E-9733-4DBD-BB3F-70739DDA6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7552" y="5321807"/>
            <a:ext cx="288737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</a:pPr>
            <a:r>
              <a:rPr sz="1050" b="0" i="0">
                <a:solidFill>
                  <a:srgbClr val="C7CDD9"/>
                </a:solidFill>
                <a:latin typeface="Calibri"/>
                <a:ea typeface="Calibri"/>
                <a:cs typeface="Calibri"/>
              </a:rPr>
              <a:t>Regional / sector intelligence</a:t>
            </a:r>
          </a:p>
        </p:txBody>
      </p:sp>
      <p:sp>
        <p:nvSpPr>
          <p:cNvPr id="21" name="Rounded Rectangle 20">
            <a:extLst xmlns:a="http://schemas.openxmlformats.org/drawingml/2006/main">
              <a:ext uri="{FF2B5EF4-FFF2-40B4-BE49-F238E27FC236}">
                <a16:creationId xmlns:a16="http://schemas.microsoft.com/office/drawing/2014/main" id="{C0677DBA-E62E-4476-8291-5AD22C9C0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2122" y="1965960"/>
            <a:ext cx="3527450" cy="4023360"/>
          </a:xfrm>
          <a:prstGeom xmlns:a="http://schemas.openxmlformats.org/drawingml/2006/main" prst="roundRect">
            <a:avLst>
              <a:gd name="adj" fmla="val 6000"/>
            </a:avLst>
          </a:prstGeom>
          <a:solidFill xmlns:a="http://schemas.openxmlformats.org/drawingml/2006/main">
            <a:srgbClr val="0A2230"/>
          </a:solidFill>
          <a:ln xmlns:a="http://schemas.openxmlformats.org/drawingml/2006/main" w="12700">
            <a:solidFill>
              <a:srgbClr val="164556"/>
            </a:solidFill>
          </a:ln>
          <a:effectLst xmlns:a="http://schemas.openxmlformats.org/drawingml/2006/main">
            <a:outerShdw blurRad="54864" dist="32004" dir="5400000" rotWithShape="0">
              <a:srgbClr val="000000">
                <a:alpha val="28000"/>
              </a:srgbClr>
            </a:outerShdw>
          </a:effectLst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2" name="Oval 21">
            <a:extLst xmlns:a="http://schemas.openxmlformats.org/drawingml/2006/main">
              <a:ext uri="{FF2B5EF4-FFF2-40B4-BE49-F238E27FC236}">
                <a16:creationId xmlns:a16="http://schemas.microsoft.com/office/drawing/2014/main" id="{28B65DC4-8F29-4904-BFAD-CA2EF3326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5002" y="2148840"/>
            <a:ext cx="548640" cy="54864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1C28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73" name="Picture 2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fb03f65ae24d1f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646676" y="2280513"/>
            <a:ext cx="285292" cy="285292"/>
          </a:xfrm>
          <a:prstGeom xmlns:a="http://schemas.openxmlformats.org/drawingml/2006/main" prst="rect">
            <a:avLst/>
          </a:prstGeom>
        </p:spPr>
      </p:pic>
      <p:sp>
        <p:nvSpPr>
          <p:cNvPr id="24" name="TextBox 23">
            <a:extLst xmlns:a="http://schemas.openxmlformats.org/drawingml/2006/main">
              <a:ext uri="{FF2B5EF4-FFF2-40B4-BE49-F238E27FC236}">
                <a16:creationId xmlns:a16="http://schemas.microsoft.com/office/drawing/2014/main" id="{D2442F0D-7665-40E0-BF1E-6C9235DA5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73370" y="2130552"/>
            <a:ext cx="252161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 i="0" spc="100">
                <a:solidFill>
                  <a:srgbClr val="5A82B8"/>
                </a:solidFill>
                <a:latin typeface="Calibri"/>
                <a:ea typeface="Calibri"/>
                <a:cs typeface="Calibri"/>
              </a:rPr>
              <a:t>EXPOSURE</a:t>
            </a:r>
          </a:p>
        </p:txBody>
      </p:sp>
      <p:sp>
        <p:nvSpPr>
          <p:cNvPr id="25" name="TextBox 24">
            <a:extLst xmlns:a="http://schemas.openxmlformats.org/drawingml/2006/main">
              <a:ext uri="{FF2B5EF4-FFF2-40B4-BE49-F238E27FC236}">
                <a16:creationId xmlns:a16="http://schemas.microsoft.com/office/drawing/2014/main" id="{9F16AC79-5064-4936-A8A1-52D7542EC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73370" y="2441448"/>
            <a:ext cx="252161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 b="0" i="1">
                <a:solidFill>
                  <a:srgbClr val="7894A3"/>
                </a:solidFill>
                <a:latin typeface="Calibri"/>
                <a:ea typeface="Calibri"/>
                <a:cs typeface="Calibri"/>
              </a:rPr>
              <a:t>Owner: Infrastructure, Cloud &amp; Platform</a:t>
            </a:r>
          </a:p>
        </p:txBody>
      </p:sp>
      <p:sp>
        <p:nvSpPr>
          <p:cNvPr id="26" name="Oval 25">
            <a:extLst xmlns:a="http://schemas.openxmlformats.org/drawingml/2006/main">
              <a:ext uri="{FF2B5EF4-FFF2-40B4-BE49-F238E27FC236}">
                <a16:creationId xmlns:a16="http://schemas.microsoft.com/office/drawing/2014/main" id="{BAA71FF3-7B80-4838-B5B2-B93878644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8154" y="3108960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A82B8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7" name="TextBox 26">
            <a:extLst xmlns:a="http://schemas.openxmlformats.org/drawingml/2006/main">
              <a:ext uri="{FF2B5EF4-FFF2-40B4-BE49-F238E27FC236}">
                <a16:creationId xmlns:a16="http://schemas.microsoft.com/office/drawing/2014/main" id="{72F7CAA0-FAF2-44BC-9243-C0D24EF41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52746" y="3017520"/>
            <a:ext cx="288737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</a:pPr>
            <a:r>
              <a:rPr sz="1050" b="0" i="0">
                <a:solidFill>
                  <a:srgbClr val="C7CDD9"/>
                </a:solidFill>
                <a:latin typeface="Calibri"/>
                <a:ea typeface="Calibri"/>
                <a:cs typeface="Calibri"/>
              </a:rPr>
              <a:t>Internet-facing / partner / internal only</a:t>
            </a:r>
          </a:p>
        </p:txBody>
      </p:sp>
      <p:sp>
        <p:nvSpPr>
          <p:cNvPr id="28" name="Oval 27">
            <a:extLst xmlns:a="http://schemas.openxmlformats.org/drawingml/2006/main">
              <a:ext uri="{FF2B5EF4-FFF2-40B4-BE49-F238E27FC236}">
                <a16:creationId xmlns:a16="http://schemas.microsoft.com/office/drawing/2014/main" id="{5CEC45D6-68D9-4572-A32E-20BA89F1F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8154" y="3685031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A82B8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9" name="TextBox 28">
            <a:extLst xmlns:a="http://schemas.openxmlformats.org/drawingml/2006/main">
              <a:ext uri="{FF2B5EF4-FFF2-40B4-BE49-F238E27FC236}">
                <a16:creationId xmlns:a16="http://schemas.microsoft.com/office/drawing/2014/main" id="{4A267C39-9983-497B-B4D9-48160703A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52746" y="3593591"/>
            <a:ext cx="288737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</a:pPr>
            <a:r>
              <a:rPr sz="1050" b="0" i="0">
                <a:solidFill>
                  <a:srgbClr val="C7CDD9"/>
                </a:solidFill>
                <a:latin typeface="Calibri"/>
                <a:ea typeface="Calibri"/>
                <a:cs typeface="Calibri"/>
              </a:rPr>
              <a:t>Authentication required to reach it</a:t>
            </a:r>
          </a:p>
        </p:txBody>
      </p:sp>
      <p:sp>
        <p:nvSpPr>
          <p:cNvPr id="30" name="Oval 29">
            <a:extLst xmlns:a="http://schemas.openxmlformats.org/drawingml/2006/main">
              <a:ext uri="{FF2B5EF4-FFF2-40B4-BE49-F238E27FC236}">
                <a16:creationId xmlns:a16="http://schemas.microsoft.com/office/drawing/2014/main" id="{B969690E-1171-46DC-9A0C-8DDE8E928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8154" y="4261103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A82B8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1" name="TextBox 30">
            <a:extLst xmlns:a="http://schemas.openxmlformats.org/drawingml/2006/main">
              <a:ext uri="{FF2B5EF4-FFF2-40B4-BE49-F238E27FC236}">
                <a16:creationId xmlns:a16="http://schemas.microsoft.com/office/drawing/2014/main" id="{FC07A6C1-0A5F-413F-8862-C37B7F294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52746" y="4169663"/>
            <a:ext cx="288737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</a:pPr>
            <a:r>
              <a:rPr sz="1050" b="0" i="0">
                <a:solidFill>
                  <a:srgbClr val="C7CDD9"/>
                </a:solidFill>
                <a:latin typeface="Calibri"/>
                <a:ea typeface="Calibri"/>
                <a:cs typeface="Calibri"/>
              </a:rPr>
              <a:t>Code reachability (SBOM, VEX, runtime)</a:t>
            </a:r>
          </a:p>
        </p:txBody>
      </p:sp>
      <p:sp>
        <p:nvSpPr>
          <p:cNvPr id="32" name="Oval 31">
            <a:extLst xmlns:a="http://schemas.openxmlformats.org/drawingml/2006/main">
              <a:ext uri="{FF2B5EF4-FFF2-40B4-BE49-F238E27FC236}">
                <a16:creationId xmlns:a16="http://schemas.microsoft.com/office/drawing/2014/main" id="{AB44C454-6696-4BC5-9494-C587927D3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8154" y="4837175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A82B8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3" name="TextBox 32">
            <a:extLst xmlns:a="http://schemas.openxmlformats.org/drawingml/2006/main">
              <a:ext uri="{FF2B5EF4-FFF2-40B4-BE49-F238E27FC236}">
                <a16:creationId xmlns:a16="http://schemas.microsoft.com/office/drawing/2014/main" id="{90ED499C-E840-47C9-ACF6-345847112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52746" y="4745736"/>
            <a:ext cx="288737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</a:pPr>
            <a:r>
              <a:rPr sz="1050" b="0" i="0">
                <a:solidFill>
                  <a:srgbClr val="C7CDD9"/>
                </a:solidFill>
                <a:latin typeface="Calibri"/>
                <a:ea typeface="Calibri"/>
                <a:cs typeface="Calibri"/>
              </a:rPr>
              <a:t>Compensating controls (WAF, EDR)</a:t>
            </a:r>
          </a:p>
        </p:txBody>
      </p:sp>
      <p:sp>
        <p:nvSpPr>
          <p:cNvPr id="34" name="Oval 33">
            <a:extLst xmlns:a="http://schemas.openxmlformats.org/drawingml/2006/main">
              <a:ext uri="{FF2B5EF4-FFF2-40B4-BE49-F238E27FC236}">
                <a16:creationId xmlns:a16="http://schemas.microsoft.com/office/drawing/2014/main" id="{5C0A7A95-EC77-4E9D-887B-D1C5BD152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8154" y="5413247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A82B8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5" name="TextBox 34">
            <a:extLst xmlns:a="http://schemas.openxmlformats.org/drawingml/2006/main">
              <a:ext uri="{FF2B5EF4-FFF2-40B4-BE49-F238E27FC236}">
                <a16:creationId xmlns:a16="http://schemas.microsoft.com/office/drawing/2014/main" id="{8CA546AF-607E-4718-AA22-FB0EECAD3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52746" y="5321807"/>
            <a:ext cx="288737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</a:pPr>
            <a:r>
              <a:rPr sz="1050" b="0" i="0">
                <a:solidFill>
                  <a:srgbClr val="C7CDD9"/>
                </a:solidFill>
                <a:latin typeface="Calibri"/>
                <a:ea typeface="Calibri"/>
                <a:cs typeface="Calibri"/>
              </a:rPr>
              <a:t>EASM and CSPM observations with timestamps</a:t>
            </a:r>
          </a:p>
        </p:txBody>
      </p:sp>
      <p:sp>
        <p:nvSpPr>
          <p:cNvPr id="36" name="Rounded Rectangle 35">
            <a:extLst xmlns:a="http://schemas.openxmlformats.org/drawingml/2006/main">
              <a:ext uri="{FF2B5EF4-FFF2-40B4-BE49-F238E27FC236}">
                <a16:creationId xmlns:a16="http://schemas.microsoft.com/office/drawing/2014/main" id="{FDA3624E-1A40-4BCF-849E-823750AD9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7316" y="1965960"/>
            <a:ext cx="3527450" cy="4023360"/>
          </a:xfrm>
          <a:prstGeom xmlns:a="http://schemas.openxmlformats.org/drawingml/2006/main" prst="roundRect">
            <a:avLst>
              <a:gd name="adj" fmla="val 6000"/>
            </a:avLst>
          </a:prstGeom>
          <a:solidFill xmlns:a="http://schemas.openxmlformats.org/drawingml/2006/main">
            <a:srgbClr val="0A2230"/>
          </a:solidFill>
          <a:ln xmlns:a="http://schemas.openxmlformats.org/drawingml/2006/main" w="12700">
            <a:solidFill>
              <a:srgbClr val="164556"/>
            </a:solidFill>
          </a:ln>
          <a:effectLst xmlns:a="http://schemas.openxmlformats.org/drawingml/2006/main">
            <a:outerShdw blurRad="54864" dist="32004" dir="5400000" rotWithShape="0">
              <a:srgbClr val="000000">
                <a:alpha val="28000"/>
              </a:srgbClr>
            </a:outerShdw>
          </a:effectLst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7" name="Oval 36">
            <a:extLst xmlns:a="http://schemas.openxmlformats.org/drawingml/2006/main">
              <a:ext uri="{FF2B5EF4-FFF2-40B4-BE49-F238E27FC236}">
                <a16:creationId xmlns:a16="http://schemas.microsoft.com/office/drawing/2014/main" id="{DCCC505C-30FF-4D75-891D-C09C65758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0196" y="2148840"/>
            <a:ext cx="548640" cy="54864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A2833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88" name="Picture 3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f67e7ac890a4f0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411870" y="2280513"/>
            <a:ext cx="285292" cy="285292"/>
          </a:xfrm>
          <a:prstGeom xmlns:a="http://schemas.openxmlformats.org/drawingml/2006/main" prst="rect">
            <a:avLst/>
          </a:prstGeom>
        </p:spPr>
      </p:pic>
      <p:sp>
        <p:nvSpPr>
          <p:cNvPr id="39" name="TextBox 38">
            <a:extLst xmlns:a="http://schemas.openxmlformats.org/drawingml/2006/main">
              <a:ext uri="{FF2B5EF4-FFF2-40B4-BE49-F238E27FC236}">
                <a16:creationId xmlns:a16="http://schemas.microsoft.com/office/drawing/2014/main" id="{BB1A6219-2717-444E-9B05-3E543F102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8564" y="2130552"/>
            <a:ext cx="252161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 i="0" spc="100">
                <a:solidFill>
                  <a:srgbClr val="35E0E0"/>
                </a:solidFill>
                <a:latin typeface="Calibri"/>
                <a:ea typeface="Calibri"/>
                <a:cs typeface="Calibri"/>
              </a:rPr>
              <a:t>BLAST RADIUS</a:t>
            </a:r>
          </a:p>
        </p:txBody>
      </p:sp>
      <p:sp>
        <p:nvSpPr>
          <p:cNvPr id="40" name="TextBox 39">
            <a:extLst xmlns:a="http://schemas.openxmlformats.org/drawingml/2006/main">
              <a:ext uri="{FF2B5EF4-FFF2-40B4-BE49-F238E27FC236}">
                <a16:creationId xmlns:a16="http://schemas.microsoft.com/office/drawing/2014/main" id="{8128FEAD-D00D-4AA0-85F7-80DA5C7A6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8564" y="2441448"/>
            <a:ext cx="252161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 b="0" i="1">
                <a:solidFill>
                  <a:srgbClr val="7894A3"/>
                </a:solidFill>
                <a:latin typeface="Calibri"/>
                <a:ea typeface="Calibri"/>
                <a:cs typeface="Calibri"/>
              </a:rPr>
              <a:t>Owner: Enterprise Architecture + Business</a:t>
            </a:r>
          </a:p>
        </p:txBody>
      </p:sp>
      <p:sp>
        <p:nvSpPr>
          <p:cNvPr id="41" name="Oval 40">
            <a:extLst xmlns:a="http://schemas.openxmlformats.org/drawingml/2006/main">
              <a:ext uri="{FF2B5EF4-FFF2-40B4-BE49-F238E27FC236}">
                <a16:creationId xmlns:a16="http://schemas.microsoft.com/office/drawing/2014/main" id="{07F8859B-BC2F-4464-BD0F-666B61BB0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53348" y="3108960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5E0E0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42" name="TextBox 41">
            <a:extLst xmlns:a="http://schemas.openxmlformats.org/drawingml/2006/main">
              <a:ext uri="{FF2B5EF4-FFF2-40B4-BE49-F238E27FC236}">
                <a16:creationId xmlns:a16="http://schemas.microsoft.com/office/drawing/2014/main" id="{DAD8B248-AB3E-4011-AAA7-87B739F5D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7940" y="3017520"/>
            <a:ext cx="288737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</a:pPr>
            <a:r>
              <a:rPr sz="1050" b="0" i="0">
                <a:solidFill>
                  <a:srgbClr val="C7CDD9"/>
                </a:solidFill>
                <a:latin typeface="Calibri"/>
                <a:ea typeface="Calibri"/>
                <a:cs typeface="Calibri"/>
              </a:rPr>
              <a:t>Technical: attack paths, hops to Tier-0</a:t>
            </a:r>
          </a:p>
        </p:txBody>
      </p:sp>
      <p:sp>
        <p:nvSpPr>
          <p:cNvPr id="43" name="Oval 42">
            <a:extLst xmlns:a="http://schemas.openxmlformats.org/drawingml/2006/main">
              <a:ext uri="{FF2B5EF4-FFF2-40B4-BE49-F238E27FC236}">
                <a16:creationId xmlns:a16="http://schemas.microsoft.com/office/drawing/2014/main" id="{94811AE5-B3C2-4886-850B-A48955B4E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53348" y="3685031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5E0E0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44" name="TextBox 43">
            <a:extLst xmlns:a="http://schemas.openxmlformats.org/drawingml/2006/main">
              <a:ext uri="{FF2B5EF4-FFF2-40B4-BE49-F238E27FC236}">
                <a16:creationId xmlns:a16="http://schemas.microsoft.com/office/drawing/2014/main" id="{5BC63C61-CA94-41A0-AA36-707C1A353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7940" y="3593591"/>
            <a:ext cx="288737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</a:pPr>
            <a:r>
              <a:rPr sz="1050" b="0" i="0">
                <a:solidFill>
                  <a:srgbClr val="C7CDD9"/>
                </a:solidFill>
                <a:latin typeface="Calibri"/>
                <a:ea typeface="Calibri"/>
                <a:cs typeface="Calibri"/>
              </a:rPr>
              <a:t>Business: dependent services, cost</a:t>
            </a:r>
          </a:p>
        </p:txBody>
      </p:sp>
      <p:sp>
        <p:nvSpPr>
          <p:cNvPr id="45" name="Oval 44">
            <a:extLst xmlns:a="http://schemas.openxmlformats.org/drawingml/2006/main">
              <a:ext uri="{FF2B5EF4-FFF2-40B4-BE49-F238E27FC236}">
                <a16:creationId xmlns:a16="http://schemas.microsoft.com/office/drawing/2014/main" id="{3C8F9672-7BBF-4F46-A3BB-9F8FED916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53348" y="4261103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5E0E0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46" name="TextBox 45">
            <a:extLst xmlns:a="http://schemas.openxmlformats.org/drawingml/2006/main">
              <a:ext uri="{FF2B5EF4-FFF2-40B4-BE49-F238E27FC236}">
                <a16:creationId xmlns:a16="http://schemas.microsoft.com/office/drawing/2014/main" id="{788D8477-7E9B-4555-B68B-28C22B1CD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7940" y="4169663"/>
            <a:ext cx="288737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</a:pPr>
            <a:r>
              <a:rPr sz="1050" b="0" i="0">
                <a:solidFill>
                  <a:srgbClr val="C7CDD9"/>
                </a:solidFill>
                <a:latin typeface="Calibri"/>
                <a:ea typeface="Calibri"/>
                <a:cs typeface="Calibri"/>
              </a:rPr>
              <a:t>Data scope and potentially applicable obligations</a:t>
            </a:r>
          </a:p>
        </p:txBody>
      </p:sp>
      <p:sp>
        <p:nvSpPr>
          <p:cNvPr id="47" name="Oval 46">
            <a:extLst xmlns:a="http://schemas.openxmlformats.org/drawingml/2006/main">
              <a:ext uri="{FF2B5EF4-FFF2-40B4-BE49-F238E27FC236}">
                <a16:creationId xmlns:a16="http://schemas.microsoft.com/office/drawing/2014/main" id="{8910D788-6560-4FCF-94A1-73DDAE311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53348" y="4837175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5E0E0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48" name="TextBox 47">
            <a:extLst xmlns:a="http://schemas.openxmlformats.org/drawingml/2006/main">
              <a:ext uri="{FF2B5EF4-FFF2-40B4-BE49-F238E27FC236}">
                <a16:creationId xmlns:a16="http://schemas.microsoft.com/office/drawing/2014/main" id="{0D88600D-ACA6-4595-9027-8A2CF435B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7940" y="4745736"/>
            <a:ext cx="288737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</a:pPr>
            <a:r>
              <a:rPr sz="1050" b="0" i="0">
                <a:solidFill>
                  <a:srgbClr val="C7CDD9"/>
                </a:solidFill>
                <a:latin typeface="Calibri"/>
                <a:ea typeface="Calibri"/>
                <a:cs typeface="Calibri"/>
              </a:rPr>
              <a:t>Service relationships with confidence and evidence age</a:t>
            </a:r>
          </a:p>
        </p:txBody>
      </p:sp>
    </p:spTree>
    <p:extLst>
      <p:ext uri="{BB962C8B-B14F-4D97-AF65-F5344CB8AC3E}">
        <p14:creationId xmlns:p14="http://schemas.microsoft.com/office/powerpoint/2010/main" val="1724488455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3121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Box 1">
            <a:extLst xmlns:a="http://schemas.openxmlformats.org/drawingml/2006/main">
              <a:ext uri="{FF2B5EF4-FFF2-40B4-BE49-F238E27FC236}">
                <a16:creationId xmlns:a16="http://schemas.microsoft.com/office/drawing/2014/main" id="{8DE49C84-A602-4213-B3B5-3D4C48896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75488"/>
            <a:ext cx="914400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250" b="1" i="0" spc="200">
                <a:solidFill>
                  <a:srgbClr val="35E0E0"/>
                </a:solidFill>
                <a:latin typeface="Calibri"/>
                <a:ea typeface="Calibri"/>
                <a:cs typeface="Calibri"/>
              </a:rPr>
              <a:t>BLAST RADIUS HAS THREE PARTS</a:t>
            </a:r>
          </a:p>
        </p:txBody>
      </p:sp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889A23B7-E34D-493F-B8EB-D962FA37F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786384"/>
            <a:ext cx="11057839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2700"/>
            </a:pPr>
            <a:r>
              <a:rPr sz="270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Blast radius connects systems to business harm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7311D8DC-0AA6-4BD6-8955-8134AB4F7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6455664"/>
            <a:ext cx="77724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850" b="0" i="0" spc="120">
                <a:solidFill>
                  <a:srgbClr val="7894A3"/>
                </a:solidFill>
                <a:latin typeface="Calibri"/>
                <a:ea typeface="Calibri"/>
                <a:cs typeface="Calibri"/>
              </a:rPr>
              <a:t>PRADEEPFORGE    /    MIS.ENTERPRISE    /    MIS 10.0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142A08B3-0D58-4149-93FD-5CB35C26D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93247" y="6455664"/>
            <a:ext cx="73152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850" b="0" i="0">
                <a:solidFill>
                  <a:srgbClr val="7894A3"/>
                </a:solidFill>
                <a:latin typeface="Calibri"/>
                <a:ea typeface="Calibri"/>
                <a:cs typeface="Calibri"/>
              </a:rPr>
              <a:t>15</a:t>
            </a:r>
          </a:p>
        </p:txBody>
      </p:sp>
      <p:sp>
        <p:nvSpPr>
          <p:cNvPr id="6" name="Rounded Rectangle 5">
            <a:extLst xmlns:a="http://schemas.openxmlformats.org/drawingml/2006/main">
              <a:ext uri="{FF2B5EF4-FFF2-40B4-BE49-F238E27FC236}">
                <a16:creationId xmlns:a16="http://schemas.microsoft.com/office/drawing/2014/main" id="{578028C4-BC90-4D12-9A43-4B71580B8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1965960"/>
            <a:ext cx="3527450" cy="2606040"/>
          </a:xfrm>
          <a:prstGeom xmlns:a="http://schemas.openxmlformats.org/drawingml/2006/main" prst="roundRect">
            <a:avLst>
              <a:gd name="adj" fmla="val 6000"/>
            </a:avLst>
          </a:prstGeom>
          <a:solidFill xmlns:a="http://schemas.openxmlformats.org/drawingml/2006/main">
            <a:srgbClr val="0A2230"/>
          </a:solidFill>
          <a:ln xmlns:a="http://schemas.openxmlformats.org/drawingml/2006/main" w="12700">
            <a:solidFill>
              <a:srgbClr val="164556"/>
            </a:solidFill>
          </a:ln>
          <a:effectLst xmlns:a="http://schemas.openxmlformats.org/drawingml/2006/main">
            <a:outerShdw blurRad="54864" dist="32004" dir="5400000" rotWithShape="0">
              <a:srgbClr val="000000">
                <a:alpha val="28000"/>
              </a:srgbClr>
            </a:outerShdw>
          </a:effectLst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Oval 6">
            <a:extLst xmlns:a="http://schemas.openxmlformats.org/drawingml/2006/main">
              <a:ext uri="{FF2B5EF4-FFF2-40B4-BE49-F238E27FC236}">
                <a16:creationId xmlns:a16="http://schemas.microsoft.com/office/drawing/2014/main" id="{4A1D3BD8-33AB-49F1-A92F-6678E1649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7189" y="2185416"/>
            <a:ext cx="566928" cy="56692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A2833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32" name="Picture 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95174e271745c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2183251" y="2321478"/>
            <a:ext cx="294802" cy="294802"/>
          </a:xfrm>
          <a:prstGeom xmlns:a="http://schemas.openxmlformats.org/drawingml/2006/main" prst="rect">
            <a:avLst/>
          </a:prstGeom>
        </p:spPr>
      </p:pic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2315608A-F598-4C09-BF12-C6CB31510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2971800"/>
            <a:ext cx="352745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1350" b="1" i="0" spc="120">
                <a:solidFill>
                  <a:srgbClr val="35E0E0"/>
                </a:solidFill>
                <a:latin typeface="Calibri"/>
                <a:ea typeface="Calibri"/>
                <a:cs typeface="Calibri"/>
              </a:rPr>
              <a:t>TECHNICAL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DBB2A052-8696-41B4-B315-9F608D6A8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84" y="3383280"/>
            <a:ext cx="3088538" cy="10972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</a:pPr>
            <a:r>
              <a:rPr sz="1030" b="0" i="0">
                <a:solidFill>
                  <a:srgbClr val="C7CDD9"/>
                </a:solidFill>
                <a:latin typeface="Calibri"/>
                <a:ea typeface="Calibri"/>
                <a:cs typeface="Calibri"/>
              </a:rPr>
              <a:t>Network paths, trust relationships and service-account privileges indicate possible reach into identity and other critical systems.</a:t>
            </a:r>
          </a:p>
        </p:txBody>
      </p:sp>
      <p:sp>
        <p:nvSpPr>
          <p:cNvPr id="11" name="Rounded Rectangle 10">
            <a:extLst xmlns:a="http://schemas.openxmlformats.org/drawingml/2006/main">
              <a:ext uri="{FF2B5EF4-FFF2-40B4-BE49-F238E27FC236}">
                <a16:creationId xmlns:a16="http://schemas.microsoft.com/office/drawing/2014/main" id="{DD0DC998-80F8-4248-A09F-11B90F31D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2122" y="1965960"/>
            <a:ext cx="3527450" cy="2606040"/>
          </a:xfrm>
          <a:prstGeom xmlns:a="http://schemas.openxmlformats.org/drawingml/2006/main" prst="roundRect">
            <a:avLst>
              <a:gd name="adj" fmla="val 6000"/>
            </a:avLst>
          </a:prstGeom>
          <a:solidFill xmlns:a="http://schemas.openxmlformats.org/drawingml/2006/main">
            <a:srgbClr val="0A2230"/>
          </a:solidFill>
          <a:ln xmlns:a="http://schemas.openxmlformats.org/drawingml/2006/main" w="12700">
            <a:solidFill>
              <a:srgbClr val="164556"/>
            </a:solidFill>
          </a:ln>
          <a:effectLst xmlns:a="http://schemas.openxmlformats.org/drawingml/2006/main">
            <a:outerShdw blurRad="54864" dist="32004" dir="5400000" rotWithShape="0">
              <a:srgbClr val="000000">
                <a:alpha val="28000"/>
              </a:srgbClr>
            </a:outerShdw>
          </a:effectLst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2" name="Oval 11">
            <a:extLst xmlns:a="http://schemas.openxmlformats.org/drawingml/2006/main">
              <a:ext uri="{FF2B5EF4-FFF2-40B4-BE49-F238E27FC236}">
                <a16:creationId xmlns:a16="http://schemas.microsoft.com/office/drawing/2014/main" id="{E6B66872-A5D2-4F98-BD8D-6F7BAFA7E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2383" y="2185416"/>
            <a:ext cx="566928" cy="56692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A2833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37" name="Picture 1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6dd69f38e6a430f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948446" y="2321478"/>
            <a:ext cx="294802" cy="294802"/>
          </a:xfrm>
          <a:prstGeom xmlns:a="http://schemas.openxmlformats.org/drawingml/2006/main" prst="rect">
            <a:avLst/>
          </a:prstGeom>
        </p:spPr>
      </p:pic>
      <p:sp>
        <p:nvSpPr>
          <p:cNvPr id="14" name="TextBox 13">
            <a:extLst xmlns:a="http://schemas.openxmlformats.org/drawingml/2006/main">
              <a:ext uri="{FF2B5EF4-FFF2-40B4-BE49-F238E27FC236}">
                <a16:creationId xmlns:a16="http://schemas.microsoft.com/office/drawing/2014/main" id="{41B1CB25-561E-44F2-92AC-282F0E635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2122" y="2971800"/>
            <a:ext cx="352745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1350" b="1" i="0" spc="120">
                <a:solidFill>
                  <a:srgbClr val="35E0E0"/>
                </a:solidFill>
                <a:latin typeface="Calibri"/>
                <a:ea typeface="Calibri"/>
                <a:cs typeface="Calibri"/>
              </a:rPr>
              <a:t>BUSINESS</a:t>
            </a:r>
          </a:p>
        </p:txBody>
      </p:sp>
      <p:sp>
        <p:nvSpPr>
          <p:cNvPr id="15" name="TextBox 14">
            <a:extLst xmlns:a="http://schemas.openxmlformats.org/drawingml/2006/main">
              <a:ext uri="{FF2B5EF4-FFF2-40B4-BE49-F238E27FC236}">
                <a16:creationId xmlns:a16="http://schemas.microsoft.com/office/drawing/2014/main" id="{2FB0CA26-4D2E-4512-B4AF-317227080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1578" y="3383280"/>
            <a:ext cx="3088538" cy="10972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</a:pPr>
            <a:r>
              <a:rPr sz="1030" b="0" i="0">
                <a:solidFill>
                  <a:srgbClr val="C7CDD9"/>
                </a:solidFill>
                <a:latin typeface="Calibri"/>
                <a:ea typeface="Calibri"/>
                <a:cs typeface="Calibri"/>
              </a:rPr>
              <a:t>Which business services depend on the asset, directly or downstream, and what an outage or breach costs.</a:t>
            </a:r>
          </a:p>
        </p:txBody>
      </p:sp>
      <p:sp>
        <p:nvSpPr>
          <p:cNvPr id="16" name="Rounded Rectangle 15">
            <a:extLst xmlns:a="http://schemas.openxmlformats.org/drawingml/2006/main">
              <a:ext uri="{FF2B5EF4-FFF2-40B4-BE49-F238E27FC236}">
                <a16:creationId xmlns:a16="http://schemas.microsoft.com/office/drawing/2014/main" id="{917161EF-A488-45D3-9AB1-1D66CF9AA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7316" y="1965960"/>
            <a:ext cx="3527450" cy="2606040"/>
          </a:xfrm>
          <a:prstGeom xmlns:a="http://schemas.openxmlformats.org/drawingml/2006/main" prst="roundRect">
            <a:avLst>
              <a:gd name="adj" fmla="val 6000"/>
            </a:avLst>
          </a:prstGeom>
          <a:solidFill xmlns:a="http://schemas.openxmlformats.org/drawingml/2006/main">
            <a:srgbClr val="0A2230"/>
          </a:solidFill>
          <a:ln xmlns:a="http://schemas.openxmlformats.org/drawingml/2006/main" w="12700">
            <a:solidFill>
              <a:srgbClr val="164556"/>
            </a:solidFill>
          </a:ln>
          <a:effectLst xmlns:a="http://schemas.openxmlformats.org/drawingml/2006/main">
            <a:outerShdw blurRad="54864" dist="32004" dir="5400000" rotWithShape="0">
              <a:srgbClr val="000000">
                <a:alpha val="28000"/>
              </a:srgbClr>
            </a:outerShdw>
          </a:effectLst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7" name="Oval 16">
            <a:extLst xmlns:a="http://schemas.openxmlformats.org/drawingml/2006/main">
              <a:ext uri="{FF2B5EF4-FFF2-40B4-BE49-F238E27FC236}">
                <a16:creationId xmlns:a16="http://schemas.microsoft.com/office/drawing/2014/main" id="{AAF51AA2-EA07-4715-8A40-4803D5850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77577" y="2185416"/>
            <a:ext cx="566928" cy="56692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A2833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42" name="Picture 1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f952ddcb3a459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713640" y="2321478"/>
            <a:ext cx="294802" cy="294802"/>
          </a:xfrm>
          <a:prstGeom xmlns:a="http://schemas.openxmlformats.org/drawingml/2006/main" prst="rect">
            <a:avLst/>
          </a:prstGeom>
        </p:spPr>
      </p:pic>
      <p:sp>
        <p:nvSpPr>
          <p:cNvPr id="19" name="TextBox 18">
            <a:extLst xmlns:a="http://schemas.openxmlformats.org/drawingml/2006/main">
              <a:ext uri="{FF2B5EF4-FFF2-40B4-BE49-F238E27FC236}">
                <a16:creationId xmlns:a16="http://schemas.microsoft.com/office/drawing/2014/main" id="{61E8AA41-EBE3-4087-A6CC-F6D64EBEB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7316" y="2971800"/>
            <a:ext cx="352745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1350" b="1" i="0" spc="120">
                <a:solidFill>
                  <a:srgbClr val="35E0E0"/>
                </a:solidFill>
                <a:latin typeface="Calibri"/>
                <a:ea typeface="Calibri"/>
                <a:cs typeface="Calibri"/>
              </a:rPr>
              <a:t>REGULATORY</a:t>
            </a:r>
          </a:p>
        </p:txBody>
      </p:sp>
      <p:sp>
        <p:nvSpPr>
          <p:cNvPr id="20" name="TextBox 19">
            <a:extLst xmlns:a="http://schemas.openxmlformats.org/drawingml/2006/main">
              <a:ext uri="{FF2B5EF4-FFF2-40B4-BE49-F238E27FC236}">
                <a16:creationId xmlns:a16="http://schemas.microsoft.com/office/drawing/2014/main" id="{333BEA8F-A640-4BD3-8654-2CF7AC4A3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6772" y="3383280"/>
            <a:ext cx="3088538" cy="10972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</a:pPr>
            <a:r>
              <a:rPr sz="1030" b="0" i="0">
                <a:solidFill>
                  <a:srgbClr val="C7CDD9"/>
                </a:solidFill>
                <a:latin typeface="Calibri"/>
                <a:ea typeface="Calibri"/>
                <a:cs typeface="Calibri"/>
              </a:rPr>
              <a:t>Reachable data categories and jurisdictions inform an applicability review when incident facts meet reporting criteria.</a:t>
            </a:r>
          </a:p>
        </p:txBody>
      </p:sp>
      <p:sp>
        <p:nvSpPr>
          <p:cNvPr id="21" name="Rounded Rectangle 20">
            <a:extLst xmlns:a="http://schemas.openxmlformats.org/drawingml/2006/main">
              <a:ext uri="{FF2B5EF4-FFF2-40B4-BE49-F238E27FC236}">
                <a16:creationId xmlns:a16="http://schemas.microsoft.com/office/drawing/2014/main" id="{3F6F6B21-F5C1-4BFF-A9D0-B84E0F897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846320"/>
            <a:ext cx="11057839" cy="1051560"/>
          </a:xfrm>
          <a:prstGeom xmlns:a="http://schemas.openxmlformats.org/drawingml/2006/main" prst="roundRect">
            <a:avLst>
              <a:gd name="adj" fmla="val 6000"/>
            </a:avLst>
          </a:prstGeom>
          <a:solidFill xmlns:a="http://schemas.openxmlformats.org/drawingml/2006/main">
            <a:srgbClr val="06202A"/>
          </a:solidFill>
          <a:ln xmlns:a="http://schemas.openxmlformats.org/drawingml/2006/main" w="12700">
            <a:solidFill>
              <a:srgbClr val="164556"/>
            </a:solidFill>
          </a:ln>
          <a:effectLst xmlns:a="http://schemas.openxmlformats.org/drawingml/2006/main">
            <a:outerShdw blurRad="54864" dist="32004" dir="5400000" rotWithShape="0">
              <a:srgbClr val="000000">
                <a:alpha val="28000"/>
              </a:srgbClr>
            </a:outerShdw>
          </a:effectLst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2" name="TextBox 21">
            <a:extLst xmlns:a="http://schemas.openxmlformats.org/drawingml/2006/main">
              <a:ext uri="{FF2B5EF4-FFF2-40B4-BE49-F238E27FC236}">
                <a16:creationId xmlns:a16="http://schemas.microsoft.com/office/drawing/2014/main" id="{2E861A1B-60A1-42EB-8E78-902A9280F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247" y="4846320"/>
            <a:ext cx="10509199" cy="10515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</a:pPr>
            <a:r>
              <a:rPr sz="1200" b="1" i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MIS 10.0 design: show observed relationships separately from inferred paths. Unknown reachability or impact remains an evidence gap until validated.</a:t>
            </a:r>
          </a:p>
        </p:txBody>
      </p:sp>
    </p:spTree>
    <p:extLst>
      <p:ext uri="{BB962C8B-B14F-4D97-AF65-F5344CB8AC3E}">
        <p14:creationId xmlns:p14="http://schemas.microsoft.com/office/powerpoint/2010/main" val="1854804631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3121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Box 1">
            <a:extLst xmlns:a="http://schemas.openxmlformats.org/drawingml/2006/main">
              <a:ext uri="{FF2B5EF4-FFF2-40B4-BE49-F238E27FC236}">
                <a16:creationId xmlns:a16="http://schemas.microsoft.com/office/drawing/2014/main" id="{934F484C-1A08-4629-A849-1FE5DDC26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75488"/>
            <a:ext cx="914400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250" b="1" i="0" spc="200">
                <a:solidFill>
                  <a:srgbClr val="35E0E0"/>
                </a:solidFill>
                <a:latin typeface="Calibri"/>
                <a:ea typeface="Calibri"/>
                <a:cs typeface="Calibri"/>
              </a:rPr>
              <a:t>ILLUSTRATIVE POLICY EXAMPLE</a:t>
            </a:r>
          </a:p>
        </p:txBody>
      </p:sp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DAC3AE42-6793-4C6D-9815-752C5C068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786384"/>
            <a:ext cx="11057839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</a:pPr>
            <a:r>
              <a:rPr sz="260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One CVE, three enterprise response decisions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4CB536CD-DF98-4388-BF77-CA699CC3B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6455664"/>
            <a:ext cx="77724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850" b="0" i="0" spc="120">
                <a:solidFill>
                  <a:srgbClr val="7894A3"/>
                </a:solidFill>
                <a:latin typeface="Calibri"/>
                <a:ea typeface="Calibri"/>
                <a:cs typeface="Calibri"/>
              </a:rPr>
              <a:t>PRADEEPFORGE    /    MIS.ENTERPRISE    /    MIS 10.0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4C9DD24F-2BA9-4341-9069-93D9ED8A9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93247" y="6455664"/>
            <a:ext cx="73152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850" b="0" i="0">
                <a:solidFill>
                  <a:srgbClr val="7894A3"/>
                </a:solidFill>
                <a:latin typeface="Calibri"/>
                <a:ea typeface="Calibri"/>
                <a:cs typeface="Calibri"/>
              </a:rPr>
              <a:t>16</a:t>
            </a:r>
          </a:p>
        </p:txBody>
      </p:sp>
      <p:graphicFrame>
        <p:nvGraphicFramePr>
          <p:cNvPr id="11" name="Table 5"/>
          <p:cNvGraphicFramePr/>
          <p:nvPr/>
        </p:nvGraphicFramePr>
        <p:xfrm>
          <a:off xmlns:a="http://schemas.openxmlformats.org/drawingml/2006/main" x="566928" y="1965960"/>
          <a:ext xmlns:a="http://schemas.openxmlformats.org/drawingml/2006/main" cx="11057838" cy="4078224"/>
        </p:xfrm>
        <a:graphic xmlns:a="http://schemas.openxmlformats.org/drawingml/2006/main"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66857"/>
                <a:gridCol w="1713965"/>
                <a:gridCol w="1769254"/>
                <a:gridCol w="2045700"/>
                <a:gridCol w="3262062"/>
              </a:tblGrid>
              <a:tr h="457200">
                <a:tc>
                  <a:txBody>
                    <a:bodyPr/>
                    <a:lstStyle/>
                    <a:p>
                      <a:r>
                        <a:rPr sz="1250" b="1">
                          <a:solidFill>
                            <a:srgbClr val="06202A"/>
                          </a:solidFill>
                          <a:latin typeface="Calibri"/>
                          <a:ea typeface="Calibri"/>
                          <a:cs typeface="Calibri"/>
                        </a:rPr>
                        <a:t>Asset</a:t>
                      </a:r>
                    </a:p>
                  </a:txBody>
                  <a:tcPr marL="109728" marR="109728" marT="54864" marB="54864" anchor="ctr">
                    <a:solidFill>
                      <a:srgbClr val="35E0E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50" b="1">
                          <a:solidFill>
                            <a:srgbClr val="06202A"/>
                          </a:solidFill>
                          <a:latin typeface="Calibri"/>
                          <a:ea typeface="Calibri"/>
                          <a:cs typeface="Calibri"/>
                        </a:rPr>
                        <a:t>Threat</a:t>
                      </a:r>
                    </a:p>
                  </a:txBody>
                  <a:tcPr marL="109728" marR="109728" marT="54864" marB="54864" anchor="ctr">
                    <a:solidFill>
                      <a:srgbClr val="35E0E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50" b="1">
                          <a:solidFill>
                            <a:srgbClr val="06202A"/>
                          </a:solidFill>
                          <a:latin typeface="Calibri"/>
                          <a:ea typeface="Calibri"/>
                          <a:cs typeface="Calibri"/>
                        </a:rPr>
                        <a:t>Exposure</a:t>
                      </a:r>
                    </a:p>
                  </a:txBody>
                  <a:tcPr marL="109728" marR="109728" marT="54864" marB="54864" anchor="ctr">
                    <a:solidFill>
                      <a:srgbClr val="35E0E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50" b="1">
                          <a:solidFill>
                            <a:srgbClr val="06202A"/>
                          </a:solidFill>
                          <a:latin typeface="Calibri"/>
                          <a:ea typeface="Calibri"/>
                          <a:cs typeface="Calibri"/>
                        </a:rPr>
                        <a:t>Blast Radius</a:t>
                      </a:r>
                    </a:p>
                  </a:txBody>
                  <a:tcPr marL="109728" marR="109728" marT="54864" marB="54864" anchor="ctr">
                    <a:solidFill>
                      <a:srgbClr val="35E0E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50" b="1">
                          <a:solidFill>
                            <a:srgbClr val="06202A"/>
                          </a:solidFill>
                          <a:latin typeface="Calibri"/>
                          <a:ea typeface="Calibri"/>
                          <a:cs typeface="Calibri"/>
                        </a:rPr>
                        <a:t>Outcome</a:t>
                      </a:r>
                    </a:p>
                  </a:txBody>
                  <a:tcPr marL="109728" marR="109728" marT="54864" marB="54864" anchor="ctr">
                    <a:solidFill>
                      <a:srgbClr val="35E0E0"/>
                    </a:solidFill>
                  </a:tcPr>
                </a:tc>
              </a:tr>
              <a:tr h="1207008"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Internet-facing VPN</a:t>
                      </a:r>
                    </a:p>
                    <a:p>
                      <a:r>
                        <a:rPr sz="1050" b="1">
                          <a:solidFill>
                            <a:srgbClr val="C7CDD9"/>
                          </a:solidFill>
                          <a:latin typeface="Calibri"/>
                          <a:ea typeface="Calibri"/>
                          <a:cs typeface="Calibri"/>
                        </a:rPr>
                        <a:t>gateway, connected to AD</a:t>
                      </a:r>
                    </a:p>
                  </a:txBody>
                  <a:tcPr marL="109728" marR="109728" marT="54864" marB="54864" anchor="ctr">
                    <a:solidFill>
                      <a:srgbClr val="0A22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High</a:t>
                      </a:r>
                    </a:p>
                    <a:p>
                      <a:r>
                        <a:rPr sz="950" b="0">
                          <a:solidFill>
                            <a:srgbClr val="C7CDD9"/>
                          </a:solidFill>
                          <a:latin typeface="Calibri"/>
                          <a:ea typeface="Calibri"/>
                          <a:cs typeface="Calibri"/>
                        </a:rPr>
                        <a:t>(KEV, ransomware-linked)</a:t>
                      </a:r>
                    </a:p>
                  </a:txBody>
                  <a:tcPr marL="109728" marR="109728" marT="54864" marB="54864" anchor="ctr">
                    <a:solidFill>
                      <a:srgbClr val="0A22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High</a:t>
                      </a:r>
                    </a:p>
                    <a:p>
                      <a:r>
                        <a:rPr sz="950" b="0">
                          <a:solidFill>
                            <a:srgbClr val="C7CDD9"/>
                          </a:solidFill>
                          <a:latin typeface="Calibri"/>
                          <a:ea typeface="Calibri"/>
                          <a:cs typeface="Calibri"/>
                        </a:rPr>
                        <a:t>(unauthenticated, public)</a:t>
                      </a:r>
                    </a:p>
                  </a:txBody>
                  <a:tcPr marL="109728" marR="109728" marT="54864" marB="54864" anchor="ctr">
                    <a:solidFill>
                      <a:srgbClr val="0A22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High</a:t>
                      </a:r>
                    </a:p>
                    <a:p>
                      <a:r>
                        <a:rPr sz="950" b="0">
                          <a:solidFill>
                            <a:srgbClr val="C7CDD9"/>
                          </a:solidFill>
                          <a:latin typeface="Calibri"/>
                          <a:ea typeface="Calibri"/>
                          <a:cs typeface="Calibri"/>
                        </a:rPr>
                        <a:t>(path to domain admin,</a:t>
                      </a:r>
                    </a:p>
                    <a:p>
                      <a:r>
                        <a:rPr sz="950" b="0">
                          <a:solidFill>
                            <a:srgbClr val="C7CDD9"/>
                          </a:solidFill>
                          <a:latin typeface="Calibri"/>
                          <a:ea typeface="Calibri"/>
                          <a:cs typeface="Calibri"/>
                        </a:rPr>
                        <a:t>critical data at risk)</a:t>
                      </a:r>
                    </a:p>
                  </a:txBody>
                  <a:tcPr marL="109728" marR="109728" marT="54864" marB="54864" anchor="ctr">
                    <a:solidFill>
                      <a:srgbClr val="0A22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Emergency patch or isolation under approved policy. Notify CISO.</a:t>
                      </a:r>
                    </a:p>
                    <a:p>
                      <a:r>
                        <a:rPr sz="950" b="0">
                          <a:solidFill>
                            <a:srgbClr val="C7CDD9"/>
                          </a:solidFill>
                          <a:latin typeface="Calibri"/>
                          <a:ea typeface="Calibri"/>
                          <a:cs typeface="Calibri"/>
                        </a:rPr>
                        <a:t/>
                      </a:r>
                    </a:p>
                    <a:p>
                      <a:r>
                        <a:rPr sz="950" b="0">
                          <a:solidFill>
                            <a:srgbClr val="C7CDD9"/>
                          </a:solidFill>
                          <a:latin typeface="Calibri"/>
                          <a:ea typeface="Calibri"/>
                          <a:cs typeface="Calibri"/>
                        </a:rPr>
                        <a:t/>
                      </a:r>
                    </a:p>
                  </a:txBody>
                  <a:tcPr marL="109728" marR="109728" marT="54864" marB="54864" anchor="ctr">
                    <a:solidFill>
                      <a:srgbClr val="0A2230"/>
                    </a:solidFill>
                  </a:tcPr>
                </a:tc>
              </a:tr>
              <a:tr h="1207008"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Internal app server,</a:t>
                      </a:r>
                    </a:p>
                    <a:p>
                      <a:r>
                        <a:rPr sz="1050" b="1">
                          <a:solidFill>
                            <a:srgbClr val="C7CDD9"/>
                          </a:solidFill>
                          <a:latin typeface="Calibri"/>
                          <a:ea typeface="Calibri"/>
                          <a:cs typeface="Calibri"/>
                        </a:rPr>
                        <a:t>segmented subnet</a:t>
                      </a:r>
                    </a:p>
                  </a:txBody>
                  <a:tcPr marL="109728" marR="109728" marT="54864" marB="54864" anchor="ctr">
                    <a:solidFill>
                      <a:srgbClr val="10141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High</a:t>
                      </a:r>
                    </a:p>
                  </a:txBody>
                  <a:tcPr marL="109728" marR="109728" marT="54864" marB="54864" anchor="ctr">
                    <a:solidFill>
                      <a:srgbClr val="10141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Medium</a:t>
                      </a:r>
                    </a:p>
                    <a:p>
                      <a:r>
                        <a:rPr sz="950" b="0">
                          <a:solidFill>
                            <a:srgbClr val="C7CDD9"/>
                          </a:solidFill>
                          <a:latin typeface="Calibri"/>
                          <a:ea typeface="Calibri"/>
                          <a:cs typeface="Calibri"/>
                        </a:rPr>
                        <a:t>(requires internal access)</a:t>
                      </a:r>
                    </a:p>
                  </a:txBody>
                  <a:tcPr marL="109728" marR="109728" marT="54864" marB="54864" anchor="ctr">
                    <a:solidFill>
                      <a:srgbClr val="10141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Medium</a:t>
                      </a:r>
                    </a:p>
                    <a:p>
                      <a:r>
                        <a:rPr sz="950" b="0">
                          <a:solidFill>
                            <a:srgbClr val="C7CDD9"/>
                          </a:solidFill>
                          <a:latin typeface="Calibri"/>
                          <a:ea typeface="Calibri"/>
                          <a:cs typeface="Calibri"/>
                        </a:rPr>
                        <a:t>(one business service,</a:t>
                      </a:r>
                    </a:p>
                    <a:p>
                      <a:r>
                        <a:rPr sz="950" b="0">
                          <a:solidFill>
                            <a:srgbClr val="C7CDD9"/>
                          </a:solidFill>
                          <a:latin typeface="Calibri"/>
                          <a:ea typeface="Calibri"/>
                          <a:cs typeface="Calibri"/>
                        </a:rPr>
                        <a:t>limited data)</a:t>
                      </a:r>
                    </a:p>
                  </a:txBody>
                  <a:tcPr marL="109728" marR="109728" marT="54864" marB="54864" anchor="ctr">
                    <a:solidFill>
                      <a:srgbClr val="10141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Remediate within the approved critical SLA.</a:t>
                      </a:r>
                    </a:p>
                    <a:p>
                      <a:r>
                        <a:rPr sz="950" b="0">
                          <a:solidFill>
                            <a:srgbClr val="C7CDD9"/>
                          </a:solidFill>
                          <a:latin typeface="Calibri"/>
                          <a:ea typeface="Calibri"/>
                          <a:cs typeface="Calibri"/>
                        </a:rPr>
                        <a:t/>
                      </a:r>
                    </a:p>
                  </a:txBody>
                  <a:tcPr marL="109728" marR="109728" marT="54864" marB="54864" anchor="ctr">
                    <a:solidFill>
                      <a:srgbClr val="10141C"/>
                    </a:solidFill>
                  </a:tcPr>
                </a:tc>
              </a:tr>
              <a:tr h="1207008"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Isolated lab system</a:t>
                      </a:r>
                    </a:p>
                  </a:txBody>
                  <a:tcPr marL="109728" marR="109728" marT="54864" marB="54864" anchor="ctr">
                    <a:solidFill>
                      <a:srgbClr val="0A22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High</a:t>
                      </a:r>
                    </a:p>
                  </a:txBody>
                  <a:tcPr marL="109728" marR="109728" marT="54864" marB="54864" anchor="ctr">
                    <a:solidFill>
                      <a:srgbClr val="0A22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Low</a:t>
                      </a:r>
                    </a:p>
                    <a:p>
                      <a:r>
                        <a:rPr sz="950" b="0">
                          <a:solidFill>
                            <a:srgbClr val="C7CDD9"/>
                          </a:solidFill>
                          <a:latin typeface="Calibri"/>
                          <a:ea typeface="Calibri"/>
                          <a:cs typeface="Calibri"/>
                        </a:rPr>
                        <a:t>(no network path)</a:t>
                      </a:r>
                    </a:p>
                  </a:txBody>
                  <a:tcPr marL="109728" marR="109728" marT="54864" marB="54864" anchor="ctr">
                    <a:solidFill>
                      <a:srgbClr val="0A22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Low</a:t>
                      </a:r>
                    </a:p>
                    <a:p>
                      <a:r>
                        <a:rPr sz="950" b="0">
                          <a:solidFill>
                            <a:srgbClr val="C7CDD9"/>
                          </a:solidFill>
                          <a:latin typeface="Calibri"/>
                          <a:ea typeface="Calibri"/>
                          <a:cs typeface="Calibri"/>
                        </a:rPr>
                        <a:t>(no production data)</a:t>
                      </a:r>
                    </a:p>
                  </a:txBody>
                  <a:tcPr marL="109728" marR="109728" marT="54864" marB="54864" anchor="ctr">
                    <a:solidFill>
                      <a:srgbClr val="0A22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Patch in the normal cycle or record an approved, expiring acceptance.</a:t>
                      </a:r>
                    </a:p>
                    <a:p>
                      <a:r>
                        <a:rPr sz="950" b="0">
                          <a:solidFill>
                            <a:srgbClr val="C7CDD9"/>
                          </a:solidFill>
                          <a:latin typeface="Calibri"/>
                          <a:ea typeface="Calibri"/>
                          <a:cs typeface="Calibri"/>
                        </a:rPr>
                        <a:t/>
                      </a:r>
                    </a:p>
                  </a:txBody>
                  <a:tcPr marL="109728" marR="109728" marT="54864" marB="54864" anchor="ctr">
                    <a:solidFill>
                      <a:srgbClr val="0A223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645835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3121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Box 1">
            <a:extLst xmlns:a="http://schemas.openxmlformats.org/drawingml/2006/main">
              <a:ext uri="{FF2B5EF4-FFF2-40B4-BE49-F238E27FC236}">
                <a16:creationId xmlns:a16="http://schemas.microsoft.com/office/drawing/2014/main" id="{473CD98C-8A14-42D2-A6B9-E603C2FFE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75488"/>
            <a:ext cx="914400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250" b="1" i="0" spc="200">
                <a:solidFill>
                  <a:srgbClr val="35E0E0"/>
                </a:solidFill>
                <a:latin typeface="Calibri"/>
                <a:ea typeface="Calibri"/>
                <a:cs typeface="Calibri"/>
              </a:rPr>
              <a:t>OPERATIONALIZING THE MODEL</a:t>
            </a:r>
          </a:p>
        </p:txBody>
      </p:sp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A798970F-1622-4223-AFB7-66D544EF2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786384"/>
            <a:ext cx="11057839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2700"/>
            </a:pPr>
            <a:r>
              <a:rPr sz="270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Continuous reassessment with verified closure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E50DC897-524C-4D2A-A60B-59B403E34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6455664"/>
            <a:ext cx="77724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850" b="0" i="0" spc="120">
                <a:solidFill>
                  <a:srgbClr val="7894A3"/>
                </a:solidFill>
                <a:latin typeface="Calibri"/>
                <a:ea typeface="Calibri"/>
                <a:cs typeface="Calibri"/>
              </a:rPr>
              <a:t>PRADEEPFORGE    /    MIS.ENTERPRISE    /    MIS 10.0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6323D402-4531-4ADD-A9EC-CED68D40F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93247" y="6455664"/>
            <a:ext cx="73152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850" b="0" i="0">
                <a:solidFill>
                  <a:srgbClr val="7894A3"/>
                </a:solidFill>
                <a:latin typeface="Calibri"/>
                <a:ea typeface="Calibri"/>
                <a:cs typeface="Calibri"/>
              </a:rPr>
              <a:t>17</a:t>
            </a:r>
          </a:p>
        </p:txBody>
      </p:sp>
      <p:sp>
        <p:nvSpPr>
          <p:cNvPr id="6" name="Rounded Rectangle 5">
            <a:extLst xmlns:a="http://schemas.openxmlformats.org/drawingml/2006/main">
              <a:ext uri="{FF2B5EF4-FFF2-40B4-BE49-F238E27FC236}">
                <a16:creationId xmlns:a16="http://schemas.microsoft.com/office/drawing/2014/main" id="{7698EEF8-DADB-4ECC-969A-93B690B2E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1920240"/>
            <a:ext cx="11057839" cy="786384"/>
          </a:xfrm>
          <a:prstGeom xmlns:a="http://schemas.openxmlformats.org/drawingml/2006/main" prst="roundRect">
            <a:avLst>
              <a:gd name="adj" fmla="val 6000"/>
            </a:avLst>
          </a:prstGeom>
          <a:solidFill xmlns:a="http://schemas.openxmlformats.org/drawingml/2006/main">
            <a:srgbClr val="0A2230"/>
          </a:solidFill>
          <a:ln xmlns:a="http://schemas.openxmlformats.org/drawingml/2006/main" w="12700">
            <a:solidFill>
              <a:srgbClr val="164556"/>
            </a:solidFill>
          </a:ln>
          <a:effectLst xmlns:a="http://schemas.openxmlformats.org/drawingml/2006/main">
            <a:outerShdw blurRad="54864" dist="32004" dir="5400000" rotWithShape="0">
              <a:srgbClr val="000000">
                <a:alpha val="28000"/>
              </a:srgbClr>
            </a:outerShdw>
          </a:effectLst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Oval 6">
            <a:extLst xmlns:a="http://schemas.openxmlformats.org/drawingml/2006/main">
              <a:ext uri="{FF2B5EF4-FFF2-40B4-BE49-F238E27FC236}">
                <a16:creationId xmlns:a16="http://schemas.microsoft.com/office/drawing/2014/main" id="{C4B7A43C-4146-4722-9508-02F576A3E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84" y="2075688"/>
            <a:ext cx="475488" cy="47548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A2833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42" name="Picture 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f3304ef67c4c9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05256" y="2194560"/>
            <a:ext cx="237744" cy="237744"/>
          </a:xfrm>
          <a:prstGeom xmlns:a="http://schemas.openxmlformats.org/drawingml/2006/main" prst="rect">
            <a:avLst/>
          </a:prstGeom>
        </p:spPr>
      </p:pic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25ADF06D-F6C4-4F9F-92D0-A845BEDC5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9888" y="2011680"/>
            <a:ext cx="3931920" cy="603503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</a:pPr>
            <a:r>
              <a:rPr sz="125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Give Each Dimension an Owner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AC87C112-C96C-4B04-B9E4-8972AACE5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3248" y="2011680"/>
            <a:ext cx="5937199" cy="603503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</a:pPr>
            <a:r>
              <a:rPr sz="1080" b="0" i="0">
                <a:solidFill>
                  <a:srgbClr val="C7CDD9"/>
                </a:solidFill>
                <a:latin typeface="Calibri"/>
                <a:ea typeface="Calibri"/>
                <a:cs typeface="Calibri"/>
              </a:rPr>
              <a:t>Record source owners, service owners and the authority for each decision.</a:t>
            </a:r>
          </a:p>
        </p:txBody>
      </p:sp>
      <p:sp>
        <p:nvSpPr>
          <p:cNvPr id="11" name="Rounded Rectangle 10">
            <a:extLst xmlns:a="http://schemas.openxmlformats.org/drawingml/2006/main">
              <a:ext uri="{FF2B5EF4-FFF2-40B4-BE49-F238E27FC236}">
                <a16:creationId xmlns:a16="http://schemas.microsoft.com/office/drawing/2014/main" id="{F025B622-D450-4D2E-B9BF-BF58A21CC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2798064"/>
            <a:ext cx="11057839" cy="786384"/>
          </a:xfrm>
          <a:prstGeom xmlns:a="http://schemas.openxmlformats.org/drawingml/2006/main" prst="roundRect">
            <a:avLst>
              <a:gd name="adj" fmla="val 6000"/>
            </a:avLst>
          </a:prstGeom>
          <a:solidFill xmlns:a="http://schemas.openxmlformats.org/drawingml/2006/main">
            <a:srgbClr val="0A2230"/>
          </a:solidFill>
          <a:ln xmlns:a="http://schemas.openxmlformats.org/drawingml/2006/main" w="12700">
            <a:solidFill>
              <a:srgbClr val="164556"/>
            </a:solidFill>
          </a:ln>
          <a:effectLst xmlns:a="http://schemas.openxmlformats.org/drawingml/2006/main">
            <a:outerShdw blurRad="54864" dist="32004" dir="5400000" rotWithShape="0">
              <a:srgbClr val="000000">
                <a:alpha val="28000"/>
              </a:srgbClr>
            </a:outerShdw>
          </a:effectLst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2" name="Oval 11">
            <a:extLst xmlns:a="http://schemas.openxmlformats.org/drawingml/2006/main">
              <a:ext uri="{FF2B5EF4-FFF2-40B4-BE49-F238E27FC236}">
                <a16:creationId xmlns:a16="http://schemas.microsoft.com/office/drawing/2014/main" id="{E05F2105-BA31-43E8-8610-1EF602EE0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84" y="2953512"/>
            <a:ext cx="475488" cy="47548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A2833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47" name="Picture 1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fb4dee0a424c7b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05256" y="3072384"/>
            <a:ext cx="237744" cy="237744"/>
          </a:xfrm>
          <a:prstGeom xmlns:a="http://schemas.openxmlformats.org/drawingml/2006/main" prst="rect">
            <a:avLst/>
          </a:prstGeom>
        </p:spPr>
      </p:pic>
      <p:sp>
        <p:nvSpPr>
          <p:cNvPr id="14" name="TextBox 13">
            <a:extLst xmlns:a="http://schemas.openxmlformats.org/drawingml/2006/main">
              <a:ext uri="{FF2B5EF4-FFF2-40B4-BE49-F238E27FC236}">
                <a16:creationId xmlns:a16="http://schemas.microsoft.com/office/drawing/2014/main" id="{7960C5E7-684C-42FE-A9F4-F7CF7D44B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9888" y="2889504"/>
            <a:ext cx="3931920" cy="603503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</a:pPr>
            <a:r>
              <a:rPr sz="125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Verify exposure reduction</a:t>
            </a:r>
          </a:p>
        </p:txBody>
      </p:sp>
      <p:sp>
        <p:nvSpPr>
          <p:cNvPr id="15" name="TextBox 14">
            <a:extLst xmlns:a="http://schemas.openxmlformats.org/drawingml/2006/main">
              <a:ext uri="{FF2B5EF4-FFF2-40B4-BE49-F238E27FC236}">
                <a16:creationId xmlns:a16="http://schemas.microsoft.com/office/drawing/2014/main" id="{5DAB62E0-1500-4E45-9F0D-CC7F77B0C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3248" y="2889504"/>
            <a:ext cx="5937199" cy="603503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</a:pPr>
            <a:r>
              <a:rPr sz="1080" b="0" i="0">
                <a:solidFill>
                  <a:srgbClr val="C7CDD9"/>
                </a:solidFill>
                <a:latin typeface="Calibri"/>
                <a:ea typeface="Calibri"/>
                <a:cs typeface="Calibri"/>
              </a:rPr>
              <a:t>Test patching, segmentation or privilege reduction before crediting risk reduction.</a:t>
            </a:r>
          </a:p>
        </p:txBody>
      </p:sp>
      <p:sp>
        <p:nvSpPr>
          <p:cNvPr id="16" name="Rounded Rectangle 15">
            <a:extLst xmlns:a="http://schemas.openxmlformats.org/drawingml/2006/main">
              <a:ext uri="{FF2B5EF4-FFF2-40B4-BE49-F238E27FC236}">
                <a16:creationId xmlns:a16="http://schemas.microsoft.com/office/drawing/2014/main" id="{FF9077A3-6E7C-486C-BCCA-03D46A4FD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3675887"/>
            <a:ext cx="11057839" cy="786384"/>
          </a:xfrm>
          <a:prstGeom xmlns:a="http://schemas.openxmlformats.org/drawingml/2006/main" prst="roundRect">
            <a:avLst>
              <a:gd name="adj" fmla="val 6000"/>
            </a:avLst>
          </a:prstGeom>
          <a:solidFill xmlns:a="http://schemas.openxmlformats.org/drawingml/2006/main">
            <a:srgbClr val="0A2230"/>
          </a:solidFill>
          <a:ln xmlns:a="http://schemas.openxmlformats.org/drawingml/2006/main" w="12700">
            <a:solidFill>
              <a:srgbClr val="164556"/>
            </a:solidFill>
          </a:ln>
          <a:effectLst xmlns:a="http://schemas.openxmlformats.org/drawingml/2006/main">
            <a:outerShdw blurRad="54864" dist="32004" dir="5400000" rotWithShape="0">
              <a:srgbClr val="000000">
                <a:alpha val="28000"/>
              </a:srgbClr>
            </a:outerShdw>
          </a:effectLst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7" name="Oval 16">
            <a:extLst xmlns:a="http://schemas.openxmlformats.org/drawingml/2006/main">
              <a:ext uri="{FF2B5EF4-FFF2-40B4-BE49-F238E27FC236}">
                <a16:creationId xmlns:a16="http://schemas.microsoft.com/office/drawing/2014/main" id="{C86C56BB-F63C-46F0-8D9A-15742F2CF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84" y="3831335"/>
            <a:ext cx="475488" cy="47548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A2833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52" name="Picture 1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efef2082f2a40f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05256" y="3950207"/>
            <a:ext cx="237744" cy="237744"/>
          </a:xfrm>
          <a:prstGeom xmlns:a="http://schemas.openxmlformats.org/drawingml/2006/main" prst="rect">
            <a:avLst/>
          </a:prstGeom>
        </p:spPr>
      </p:pic>
      <p:sp>
        <p:nvSpPr>
          <p:cNvPr id="19" name="TextBox 18">
            <a:extLst xmlns:a="http://schemas.openxmlformats.org/drawingml/2006/main">
              <a:ext uri="{FF2B5EF4-FFF2-40B4-BE49-F238E27FC236}">
                <a16:creationId xmlns:a16="http://schemas.microsoft.com/office/drawing/2014/main" id="{6C47CCBA-5467-4971-A9AA-6869FE2AB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9888" y="3767327"/>
            <a:ext cx="3931920" cy="603503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</a:pPr>
            <a:r>
              <a:rPr sz="125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Reassess when evidence changes</a:t>
            </a:r>
          </a:p>
        </p:txBody>
      </p:sp>
      <p:sp>
        <p:nvSpPr>
          <p:cNvPr id="20" name="TextBox 19">
            <a:extLst xmlns:a="http://schemas.openxmlformats.org/drawingml/2006/main">
              <a:ext uri="{FF2B5EF4-FFF2-40B4-BE49-F238E27FC236}">
                <a16:creationId xmlns:a16="http://schemas.microsoft.com/office/drawing/2014/main" id="{A468BF28-44C4-40BB-B390-B2A2D0253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3248" y="3767327"/>
            <a:ext cx="5937199" cy="603503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</a:pPr>
            <a:r>
              <a:rPr sz="1080" b="0" i="0">
                <a:solidFill>
                  <a:srgbClr val="C7CDD9"/>
                </a:solidFill>
                <a:latin typeface="Calibri"/>
                <a:ea typeface="Calibri"/>
                <a:cs typeface="Calibri"/>
              </a:rPr>
              <a:t>Process exploit, asset and control changes. Display freshness and missed events.</a:t>
            </a:r>
          </a:p>
        </p:txBody>
      </p:sp>
      <p:sp>
        <p:nvSpPr>
          <p:cNvPr id="21" name="Rounded Rectangle 20">
            <a:extLst xmlns:a="http://schemas.openxmlformats.org/drawingml/2006/main">
              <a:ext uri="{FF2B5EF4-FFF2-40B4-BE49-F238E27FC236}">
                <a16:creationId xmlns:a16="http://schemas.microsoft.com/office/drawing/2014/main" id="{2B4D79C8-5E84-471B-84A5-44B698B87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553712"/>
            <a:ext cx="11057839" cy="786384"/>
          </a:xfrm>
          <a:prstGeom xmlns:a="http://schemas.openxmlformats.org/drawingml/2006/main" prst="roundRect">
            <a:avLst>
              <a:gd name="adj" fmla="val 6000"/>
            </a:avLst>
          </a:prstGeom>
          <a:solidFill xmlns:a="http://schemas.openxmlformats.org/drawingml/2006/main">
            <a:srgbClr val="0A2230"/>
          </a:solidFill>
          <a:ln xmlns:a="http://schemas.openxmlformats.org/drawingml/2006/main" w="12700">
            <a:solidFill>
              <a:srgbClr val="164556"/>
            </a:solidFill>
          </a:ln>
          <a:effectLst xmlns:a="http://schemas.openxmlformats.org/drawingml/2006/main">
            <a:outerShdw blurRad="54864" dist="32004" dir="5400000" rotWithShape="0">
              <a:srgbClr val="000000">
                <a:alpha val="28000"/>
              </a:srgbClr>
            </a:outerShdw>
          </a:effectLst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2" name="Oval 21">
            <a:extLst xmlns:a="http://schemas.openxmlformats.org/drawingml/2006/main">
              <a:ext uri="{FF2B5EF4-FFF2-40B4-BE49-F238E27FC236}">
                <a16:creationId xmlns:a16="http://schemas.microsoft.com/office/drawing/2014/main" id="{DFD22917-AA93-45B7-94A6-FC9252753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84" y="4709160"/>
            <a:ext cx="475488" cy="47548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A2833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57" name="Picture 2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c541547b1f40f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05256" y="4828032"/>
            <a:ext cx="237744" cy="237744"/>
          </a:xfrm>
          <a:prstGeom xmlns:a="http://schemas.openxmlformats.org/drawingml/2006/main" prst="rect">
            <a:avLst/>
          </a:prstGeom>
        </p:spPr>
      </p:pic>
      <p:sp>
        <p:nvSpPr>
          <p:cNvPr id="24" name="TextBox 23">
            <a:extLst xmlns:a="http://schemas.openxmlformats.org/drawingml/2006/main">
              <a:ext uri="{FF2B5EF4-FFF2-40B4-BE49-F238E27FC236}">
                <a16:creationId xmlns:a16="http://schemas.microsoft.com/office/drawing/2014/main" id="{1DB0D37D-44DB-4D4A-8732-11BA3FEB4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9888" y="4645152"/>
            <a:ext cx="3931920" cy="603503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</a:pPr>
            <a:r>
              <a:rPr sz="125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Bound every risk acceptance</a:t>
            </a:r>
          </a:p>
        </p:txBody>
      </p:sp>
      <p:sp>
        <p:nvSpPr>
          <p:cNvPr id="25" name="TextBox 24">
            <a:extLst xmlns:a="http://schemas.openxmlformats.org/drawingml/2006/main">
              <a:ext uri="{FF2B5EF4-FFF2-40B4-BE49-F238E27FC236}">
                <a16:creationId xmlns:a16="http://schemas.microsoft.com/office/drawing/2014/main" id="{7F3E5D6B-BAD6-4142-8F9C-89771E043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3248" y="4645152"/>
            <a:ext cx="5937199" cy="603503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</a:pPr>
            <a:r>
              <a:rPr sz="1080" b="0" i="0">
                <a:solidFill>
                  <a:srgbClr val="C7CDD9"/>
                </a:solidFill>
                <a:latin typeface="Calibri"/>
                <a:ea typeface="Calibri"/>
                <a:cs typeface="Calibri"/>
              </a:rPr>
              <a:t>Capture rationale, compensating controls, authorised owner and expiry.</a:t>
            </a:r>
          </a:p>
        </p:txBody>
      </p:sp>
      <p:sp>
        <p:nvSpPr>
          <p:cNvPr id="26" name="Rounded Rectangle 25">
            <a:extLst xmlns:a="http://schemas.openxmlformats.org/drawingml/2006/main">
              <a:ext uri="{FF2B5EF4-FFF2-40B4-BE49-F238E27FC236}">
                <a16:creationId xmlns:a16="http://schemas.microsoft.com/office/drawing/2014/main" id="{17A0A043-BDA2-4814-86A0-7C24793DD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5431536"/>
            <a:ext cx="11057839" cy="786384"/>
          </a:xfrm>
          <a:prstGeom xmlns:a="http://schemas.openxmlformats.org/drawingml/2006/main" prst="roundRect">
            <a:avLst>
              <a:gd name="adj" fmla="val 6000"/>
            </a:avLst>
          </a:prstGeom>
          <a:solidFill xmlns:a="http://schemas.openxmlformats.org/drawingml/2006/main">
            <a:srgbClr val="0A2230"/>
          </a:solidFill>
          <a:ln xmlns:a="http://schemas.openxmlformats.org/drawingml/2006/main" w="12700">
            <a:solidFill>
              <a:srgbClr val="164556"/>
            </a:solidFill>
          </a:ln>
          <a:effectLst xmlns:a="http://schemas.openxmlformats.org/drawingml/2006/main">
            <a:outerShdw blurRad="54864" dist="32004" dir="5400000" rotWithShape="0">
              <a:srgbClr val="000000">
                <a:alpha val="28000"/>
              </a:srgbClr>
            </a:outerShdw>
          </a:effectLst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7" name="Oval 26">
            <a:extLst xmlns:a="http://schemas.openxmlformats.org/drawingml/2006/main">
              <a:ext uri="{FF2B5EF4-FFF2-40B4-BE49-F238E27FC236}">
                <a16:creationId xmlns:a16="http://schemas.microsoft.com/office/drawing/2014/main" id="{1C9543E8-2878-4999-9BE3-DA2B607AF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84" y="5586983"/>
            <a:ext cx="475488" cy="47548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A2833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62" name="Picture 2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53d3c5788743c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05256" y="5705855"/>
            <a:ext cx="237744" cy="237744"/>
          </a:xfrm>
          <a:prstGeom xmlns:a="http://schemas.openxmlformats.org/drawingml/2006/main" prst="rect">
            <a:avLst/>
          </a:prstGeom>
        </p:spPr>
      </p:pic>
      <p:sp>
        <p:nvSpPr>
          <p:cNvPr id="29" name="TextBox 28">
            <a:extLst xmlns:a="http://schemas.openxmlformats.org/drawingml/2006/main">
              <a:ext uri="{FF2B5EF4-FFF2-40B4-BE49-F238E27FC236}">
                <a16:creationId xmlns:a16="http://schemas.microsoft.com/office/drawing/2014/main" id="{4BCC544F-BC12-4500-BA18-4A0EE4F9A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9888" y="5522975"/>
            <a:ext cx="3931920" cy="603503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</a:pPr>
            <a:r>
              <a:rPr sz="125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Retain a replayable decision trail</a:t>
            </a:r>
          </a:p>
        </p:txBody>
      </p:sp>
      <p:sp>
        <p:nvSpPr>
          <p:cNvPr id="30" name="TextBox 29">
            <a:extLst xmlns:a="http://schemas.openxmlformats.org/drawingml/2006/main">
              <a:ext uri="{FF2B5EF4-FFF2-40B4-BE49-F238E27FC236}">
                <a16:creationId xmlns:a16="http://schemas.microsoft.com/office/drawing/2014/main" id="{C52AC3B9-92FC-4A27-9C84-5E48FF468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3248" y="5522975"/>
            <a:ext cx="5937199" cy="603503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</a:pPr>
            <a:r>
              <a:rPr sz="1080" b="0" i="0">
                <a:solidFill>
                  <a:srgbClr val="C7CDD9"/>
                </a:solidFill>
                <a:latin typeface="Calibri"/>
                <a:ea typeface="Calibri"/>
                <a:cs typeface="Calibri"/>
              </a:rPr>
              <a:t>Preserve the evidence snapshot, policy version, approval and verification result.</a:t>
            </a:r>
          </a:p>
        </p:txBody>
      </p:sp>
    </p:spTree>
    <p:extLst>
      <p:ext uri="{BB962C8B-B14F-4D97-AF65-F5344CB8AC3E}">
        <p14:creationId xmlns:p14="http://schemas.microsoft.com/office/powerpoint/2010/main" val="1092798678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3121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Box 1">
            <a:extLst xmlns:a="http://schemas.openxmlformats.org/drawingml/2006/main">
              <a:ext uri="{FF2B5EF4-FFF2-40B4-BE49-F238E27FC236}">
                <a16:creationId xmlns:a16="http://schemas.microsoft.com/office/drawing/2014/main" id="{A5406281-1447-4D29-BE41-6D4F28D89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75488"/>
            <a:ext cx="914400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250" b="1" i="0" spc="200">
                <a:solidFill>
                  <a:srgbClr val="35E0E0"/>
                </a:solidFill>
                <a:latin typeface="Calibri"/>
                <a:ea typeface="Calibri"/>
                <a:cs typeface="Calibri"/>
              </a:rPr>
              <a:t>REPORTING TO THE BOARD</a:t>
            </a:r>
          </a:p>
        </p:txBody>
      </p:sp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9361BC1B-5F8A-4379-ADA5-6D838BEF9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786384"/>
            <a:ext cx="11057839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2700"/>
            </a:pPr>
            <a:r>
              <a:rPr sz="270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Board visibility into exposure and residual risk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93EF3214-288A-41F1-87E6-EFCF41B17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6455664"/>
            <a:ext cx="77724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850" b="0" i="0" spc="120">
                <a:solidFill>
                  <a:srgbClr val="7894A3"/>
                </a:solidFill>
                <a:latin typeface="Calibri"/>
                <a:ea typeface="Calibri"/>
                <a:cs typeface="Calibri"/>
              </a:rPr>
              <a:t>PRADEEPFORGE    /    MIS.ENTERPRISE    /    MIS 10.0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D93207BC-D2C0-490E-810B-1F989DB05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93247" y="6455664"/>
            <a:ext cx="73152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850" b="0" i="0">
                <a:solidFill>
                  <a:srgbClr val="7894A3"/>
                </a:solidFill>
                <a:latin typeface="Calibri"/>
                <a:ea typeface="Calibri"/>
                <a:cs typeface="Calibri"/>
              </a:rPr>
              <a:t>18</a:t>
            </a:r>
          </a:p>
        </p:txBody>
      </p:sp>
      <p:sp>
        <p:nvSpPr>
          <p:cNvPr id="6" name="Rounded Rectangle 5">
            <a:extLst xmlns:a="http://schemas.openxmlformats.org/drawingml/2006/main">
              <a:ext uri="{FF2B5EF4-FFF2-40B4-BE49-F238E27FC236}">
                <a16:creationId xmlns:a16="http://schemas.microsoft.com/office/drawing/2014/main" id="{49903324-2609-45F9-AAF5-C155D7975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1965960"/>
            <a:ext cx="5391759" cy="3977639"/>
          </a:xfrm>
          <a:prstGeom xmlns:a="http://schemas.openxmlformats.org/drawingml/2006/main" prst="roundRect">
            <a:avLst>
              <a:gd name="adj" fmla="val 6000"/>
            </a:avLst>
          </a:prstGeom>
          <a:solidFill xmlns:a="http://schemas.openxmlformats.org/drawingml/2006/main">
            <a:srgbClr val="0A2230"/>
          </a:solidFill>
          <a:ln xmlns:a="http://schemas.openxmlformats.org/drawingml/2006/main" w="12700">
            <a:solidFill>
              <a:srgbClr val="164556"/>
            </a:solidFill>
          </a:ln>
          <a:effectLst xmlns:a="http://schemas.openxmlformats.org/drawingml/2006/main">
            <a:outerShdw blurRad="54864" dist="32004" dir="5400000" rotWithShape="0">
              <a:srgbClr val="000000">
                <a:alpha val="28000"/>
              </a:srgbClr>
            </a:outerShdw>
          </a:effectLst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Oval 6">
            <a:extLst xmlns:a="http://schemas.openxmlformats.org/drawingml/2006/main">
              <a:ext uri="{FF2B5EF4-FFF2-40B4-BE49-F238E27FC236}">
                <a16:creationId xmlns:a16="http://schemas.microsoft.com/office/drawing/2014/main" id="{C317430C-CE3F-4439-A50C-F7AC78D7C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8096" y="2167128"/>
            <a:ext cx="512064" cy="51206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1C28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34" name="Picture 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c569fae4c8429e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90991" y="2290023"/>
            <a:ext cx="266273" cy="266273"/>
          </a:xfrm>
          <a:prstGeom xmlns:a="http://schemas.openxmlformats.org/drawingml/2006/main" prst="rect">
            <a:avLst/>
          </a:prstGeom>
        </p:spPr>
      </p:pic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1F15C14E-9DD4-414A-974D-A8A717845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9888" y="2185415"/>
            <a:ext cx="4385919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250" b="1" i="0" spc="100">
                <a:solidFill>
                  <a:srgbClr val="5A82B8"/>
                </a:solidFill>
                <a:latin typeface="Calibri"/>
                <a:ea typeface="Calibri"/>
                <a:cs typeface="Calibri"/>
              </a:rPr>
              <a:t>DECISION TRACE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38E25ED2-9440-48DB-9F0C-9DF0FBEEC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536" y="2926080"/>
            <a:ext cx="4806543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300" b="0" i="1">
                <a:solidFill>
                  <a:srgbClr val="9FB3BF"/>
                </a:solidFill>
                <a:latin typeface="Calibri"/>
                <a:ea typeface="Calibri"/>
                <a:cs typeface="Calibri"/>
              </a:rPr>
              <a:t>What changed, and why?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59EBFEDB-7880-402B-90D0-7005111CC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536" y="3520439"/>
            <a:ext cx="4806543" cy="914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</a:pPr>
            <a:r>
              <a:rPr sz="1100" b="0" i="0">
                <a:solidFill>
                  <a:srgbClr val="7894A3"/>
                </a:solidFill>
                <a:latin typeface="Calibri"/>
                <a:ea typeface="Calibri"/>
                <a:cs typeface="Calibri"/>
              </a:rPr>
              <a:t>Proposed MIS.Enterprise view: compare assessments by run, service and owner. Show verified change, accepted risk and evidence gaps.</a:t>
            </a:r>
          </a:p>
        </p:txBody>
      </p:sp>
      <p:sp>
        <p:nvSpPr>
          <p:cNvPr id="12" name="Rounded Rectangle 11">
            <a:extLst xmlns:a="http://schemas.openxmlformats.org/drawingml/2006/main">
              <a:ext uri="{FF2B5EF4-FFF2-40B4-BE49-F238E27FC236}">
                <a16:creationId xmlns:a16="http://schemas.microsoft.com/office/drawing/2014/main" id="{199894D5-51BF-47BE-A1F4-D8D47D490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3007" y="1965960"/>
            <a:ext cx="5391759" cy="3977639"/>
          </a:xfrm>
          <a:prstGeom xmlns:a="http://schemas.openxmlformats.org/drawingml/2006/main" prst="roundRect">
            <a:avLst>
              <a:gd name="adj" fmla="val 6000"/>
            </a:avLst>
          </a:prstGeom>
          <a:solidFill xmlns:a="http://schemas.openxmlformats.org/drawingml/2006/main">
            <a:srgbClr val="06202A"/>
          </a:solidFill>
          <a:ln xmlns:a="http://schemas.openxmlformats.org/drawingml/2006/main" w="12700">
            <a:solidFill>
              <a:srgbClr val="164556"/>
            </a:solidFill>
          </a:ln>
          <a:effectLst xmlns:a="http://schemas.openxmlformats.org/drawingml/2006/main">
            <a:outerShdw blurRad="54864" dist="32004" dir="5400000" rotWithShape="0">
              <a:srgbClr val="000000">
                <a:alpha val="28000"/>
              </a:srgbClr>
            </a:outerShdw>
          </a:effectLst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Oval 12">
            <a:extLst xmlns:a="http://schemas.openxmlformats.org/drawingml/2006/main">
              <a:ext uri="{FF2B5EF4-FFF2-40B4-BE49-F238E27FC236}">
                <a16:creationId xmlns:a16="http://schemas.microsoft.com/office/drawing/2014/main" id="{35D8265E-FC25-4FFB-8216-6A94AAC99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4175" y="2167128"/>
            <a:ext cx="512064" cy="51206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A2833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40" name="Picture 1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50825236d14ba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557070" y="2290023"/>
            <a:ext cx="266273" cy="266273"/>
          </a:xfrm>
          <a:prstGeom xmlns:a="http://schemas.openxmlformats.org/drawingml/2006/main" prst="rect">
            <a:avLst/>
          </a:prstGeom>
        </p:spPr>
      </p:pic>
      <p:sp>
        <p:nvSpPr>
          <p:cNvPr id="15" name="TextBox 14">
            <a:extLst xmlns:a="http://schemas.openxmlformats.org/drawingml/2006/main">
              <a:ext uri="{FF2B5EF4-FFF2-40B4-BE49-F238E27FC236}">
                <a16:creationId xmlns:a16="http://schemas.microsoft.com/office/drawing/2014/main" id="{050B3C68-99B7-4140-808F-6988F1832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55967" y="2185415"/>
            <a:ext cx="4385919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250" b="1" i="0" spc="100">
                <a:solidFill>
                  <a:srgbClr val="35E0E0"/>
                </a:solidFill>
                <a:latin typeface="Calibri"/>
                <a:ea typeface="Calibri"/>
                <a:cs typeface="Calibri"/>
              </a:rPr>
              <a:t>ENTERPRISE MEASURES</a:t>
            </a:r>
          </a:p>
        </p:txBody>
      </p:sp>
      <p:sp>
        <p:nvSpPr>
          <p:cNvPr id="16" name="Oval 15">
            <a:extLst xmlns:a="http://schemas.openxmlformats.org/drawingml/2006/main">
              <a:ext uri="{FF2B5EF4-FFF2-40B4-BE49-F238E27FC236}">
                <a16:creationId xmlns:a16="http://schemas.microsoft.com/office/drawing/2014/main" id="{B5B7A6E7-86D2-498F-95CA-402E58A7D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5615" y="2971800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5E0E0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7" name="TextBox 16">
            <a:extLst xmlns:a="http://schemas.openxmlformats.org/drawingml/2006/main">
              <a:ext uri="{FF2B5EF4-FFF2-40B4-BE49-F238E27FC236}">
                <a16:creationId xmlns:a16="http://schemas.microsoft.com/office/drawing/2014/main" id="{9A0E3736-C81A-49B2-BC4C-4F8CED3B4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6783" y="2880360"/>
            <a:ext cx="4614519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</a:pPr>
            <a:r>
              <a:rPr sz="1100" b="0" i="0">
                <a:solidFill>
                  <a:srgbClr val="C7CDD9"/>
                </a:solidFill>
                <a:latin typeface="Calibri"/>
                <a:ea typeface="Calibri"/>
                <a:cs typeface="Calibri"/>
              </a:rPr>
              <a:t>Time to verified closure for KEV on critical assets</a:t>
            </a:r>
          </a:p>
        </p:txBody>
      </p:sp>
      <p:sp>
        <p:nvSpPr>
          <p:cNvPr id="18" name="Oval 17">
            <a:extLst xmlns:a="http://schemas.openxmlformats.org/drawingml/2006/main">
              <a:ext uri="{FF2B5EF4-FFF2-40B4-BE49-F238E27FC236}">
                <a16:creationId xmlns:a16="http://schemas.microsoft.com/office/drawing/2014/main" id="{3939BC8C-9A89-4D7B-9ED7-45977F823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5615" y="3557016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5E0E0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9" name="TextBox 18">
            <a:extLst xmlns:a="http://schemas.openxmlformats.org/drawingml/2006/main">
              <a:ext uri="{FF2B5EF4-FFF2-40B4-BE49-F238E27FC236}">
                <a16:creationId xmlns:a16="http://schemas.microsoft.com/office/drawing/2014/main" id="{6E39356F-EFE1-42E7-8BFB-01DE354FA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6783" y="3465576"/>
            <a:ext cx="4614519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</a:pPr>
            <a:r>
              <a:rPr sz="1100" b="0" i="0">
                <a:solidFill>
                  <a:srgbClr val="C7CDD9"/>
                </a:solidFill>
                <a:latin typeface="Calibri"/>
                <a:ea typeface="Calibri"/>
                <a:cs typeface="Calibri"/>
              </a:rPr>
              <a:t>Share of critical services with confirmed exploitable exposure</a:t>
            </a:r>
          </a:p>
        </p:txBody>
      </p:sp>
      <p:sp>
        <p:nvSpPr>
          <p:cNvPr id="20" name="Oval 19">
            <a:extLst xmlns:a="http://schemas.openxmlformats.org/drawingml/2006/main">
              <a:ext uri="{FF2B5EF4-FFF2-40B4-BE49-F238E27FC236}">
                <a16:creationId xmlns:a16="http://schemas.microsoft.com/office/drawing/2014/main" id="{0AE29502-D593-4952-A6CE-69687B37B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5615" y="4142231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5E0E0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1" name="TextBox 20">
            <a:extLst xmlns:a="http://schemas.openxmlformats.org/drawingml/2006/main">
              <a:ext uri="{FF2B5EF4-FFF2-40B4-BE49-F238E27FC236}">
                <a16:creationId xmlns:a16="http://schemas.microsoft.com/office/drawing/2014/main" id="{AE0FB487-FB77-414D-84B2-EE3C4396D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6783" y="4050791"/>
            <a:ext cx="4614519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</a:pPr>
            <a:r>
              <a:rPr sz="1100" b="0" i="0">
                <a:solidFill>
                  <a:srgbClr val="C7CDD9"/>
                </a:solidFill>
                <a:latin typeface="Calibri"/>
                <a:ea typeface="Calibri"/>
                <a:cs typeface="Calibri"/>
              </a:rPr>
              <a:t>Validated paths to critical systems, with coverage gaps</a:t>
            </a:r>
          </a:p>
        </p:txBody>
      </p:sp>
      <p:sp>
        <p:nvSpPr>
          <p:cNvPr id="22" name="Oval 21">
            <a:extLst xmlns:a="http://schemas.openxmlformats.org/drawingml/2006/main">
              <a:ext uri="{FF2B5EF4-FFF2-40B4-BE49-F238E27FC236}">
                <a16:creationId xmlns:a16="http://schemas.microsoft.com/office/drawing/2014/main" id="{2BB13A24-BF95-4DDB-AAD9-80B36394F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5615" y="4727447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5E0E0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3" name="TextBox 22">
            <a:extLst xmlns:a="http://schemas.openxmlformats.org/drawingml/2006/main">
              <a:ext uri="{FF2B5EF4-FFF2-40B4-BE49-F238E27FC236}">
                <a16:creationId xmlns:a16="http://schemas.microsoft.com/office/drawing/2014/main" id="{2656254A-DB0C-4CD6-840C-2DA0D5E89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6783" y="4636007"/>
            <a:ext cx="4614519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</a:pPr>
            <a:r>
              <a:rPr sz="1100" b="0" i="0">
                <a:solidFill>
                  <a:srgbClr val="C7CDD9"/>
                </a:solidFill>
                <a:latin typeface="Calibri"/>
                <a:ea typeface="Calibri"/>
                <a:cs typeface="Calibri"/>
              </a:rPr>
              <a:t>Service impact and affected data scope, with confidence</a:t>
            </a:r>
          </a:p>
        </p:txBody>
      </p:sp>
      <p:sp>
        <p:nvSpPr>
          <p:cNvPr id="24" name="Oval 23">
            <a:extLst xmlns:a="http://schemas.openxmlformats.org/drawingml/2006/main">
              <a:ext uri="{FF2B5EF4-FFF2-40B4-BE49-F238E27FC236}">
                <a16:creationId xmlns:a16="http://schemas.microsoft.com/office/drawing/2014/main" id="{57A97961-81E2-4CDF-8868-1A1B43E7F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5615" y="5312663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5E0E0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5" name="TextBox 24">
            <a:extLst xmlns:a="http://schemas.openxmlformats.org/drawingml/2006/main">
              <a:ext uri="{FF2B5EF4-FFF2-40B4-BE49-F238E27FC236}">
                <a16:creationId xmlns:a16="http://schemas.microsoft.com/office/drawing/2014/main" id="{1A7811E2-1366-4D04-B08C-C7D8E8EB2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6783" y="5221223"/>
            <a:ext cx="4614519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</a:pPr>
            <a:r>
              <a:rPr sz="1100" b="0" i="0">
                <a:solidFill>
                  <a:srgbClr val="C7CDD9"/>
                </a:solidFill>
                <a:latin typeface="Calibri"/>
                <a:ea typeface="Calibri"/>
                <a:cs typeface="Calibri"/>
              </a:rPr>
              <a:t>Residual risk, overdue actions and expiring acceptances</a:t>
            </a:r>
          </a:p>
        </p:txBody>
      </p:sp>
    </p:spTree>
    <p:extLst>
      <p:ext uri="{BB962C8B-B14F-4D97-AF65-F5344CB8AC3E}">
        <p14:creationId xmlns:p14="http://schemas.microsoft.com/office/powerpoint/2010/main" val="343805603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3121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Box 1">
            <a:extLst xmlns:a="http://schemas.openxmlformats.org/drawingml/2006/main">
              <a:ext uri="{FF2B5EF4-FFF2-40B4-BE49-F238E27FC236}">
                <a16:creationId xmlns:a16="http://schemas.microsoft.com/office/drawing/2014/main" id="{37DF20CC-2F4A-9772-DFED-007D6C4FD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75488"/>
            <a:ext cx="914400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r>
              <a:rPr sz="1250" b="1" spc="200">
                <a:solidFill>
                  <a:srgbClr val="35E0E0"/>
                </a:solidFill>
              </a:rPr>
              <a:t>MIS.ENTERPRISE ON PRADEEPFORGE.COM</a:t>
            </a:r>
            <a:endParaRPr sz="1400"/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CA226AFB-47A3-9B12-F941-59D66BA8B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6455664"/>
            <a:ext cx="77724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850" b="0" i="0" spc="120">
                <a:solidFill>
                  <a:srgbClr val="7894A3"/>
                </a:solidFill>
                <a:latin typeface="Calibri"/>
                <a:ea typeface="Calibri"/>
                <a:cs typeface="Calibri"/>
              </a:rPr>
              <a:t>PRADEEPFORGE    /    MIS.ENTERPRISE    /    MIS 10.0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01D32247-8C92-BC6F-7B9B-16EFA142A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93247" y="6455664"/>
            <a:ext cx="73152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850" b="0" i="0">
                <a:solidFill>
                  <a:srgbClr val="7894A3"/>
                </a:solidFill>
                <a:latin typeface="Calibri"/>
                <a:ea typeface="Calibri"/>
                <a:cs typeface="Calibri"/>
              </a:rPr>
              <a:t>19</a:t>
            </a:r>
          </a:p>
        </p:txBody>
      </p:sp>
      <p:sp>
        <p:nvSpPr>
          <p:cNvPr id="27" name="TextBox 26">
            <a:extLst xmlns:a="http://schemas.openxmlformats.org/drawingml/2006/main">
              <a:ext uri="{FF2B5EF4-FFF2-40B4-BE49-F238E27FC236}">
                <a16:creationId xmlns:a16="http://schemas.microsoft.com/office/drawing/2014/main" id="{A2EC804C-C8D2-E8F8-2C45-F00780E63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24000"/>
            <a:ext cx="5000625" cy="4191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>
              <a:lnSpc>
                <a:spcPct val="150000"/>
              </a:lnSpc>
              <a:buNone/>
              <a:defRPr sz="2025" b="0">
                <a:solidFill>
                  <a:srgbClr val="FFFFFF"/>
                </a:solidFill>
              </a:defRPr>
            </a:pPr>
            <a:r>
              <a:rPr sz="2025" b="0">
                <a:solidFill>
                  <a:srgbClr val="FFFFFF"/>
                </a:solidFill>
              </a:rPr>
              <a:t>MIS 9.0 foundation</a:t>
            </a:r>
          </a:p>
          <a:p xmlns:a="http://schemas.openxmlformats.org/drawingml/2006/main">
            <a:pPr>
              <a:lnSpc>
                <a:spcPct val="150000"/>
              </a:lnSpc>
              <a:buNone/>
            </a:pPr>
            <a:r>
              <a:rPr sz="1400" b="0">
                <a:solidFill>
                  <a:schemeClr val="bg1"/>
                </a:solidFill>
              </a:rPr>
              <a:t/>
            </a:r>
          </a:p>
          <a:p xmlns:a="http://schemas.openxmlformats.org/drawingml/2006/main">
            <a:pPr>
              <a:lnSpc>
                <a:spcPct val="150000"/>
              </a:lnSpc>
              <a:buNone/>
              <a:defRPr sz="2025" b="0">
                <a:solidFill>
                  <a:srgbClr val="FFFFFF"/>
                </a:solidFill>
              </a:defRPr>
            </a:pPr>
            <a:r>
              <a:rPr sz="2025" b="0">
                <a:solidFill>
                  <a:srgbClr val="FFFFFF"/>
                </a:solidFill>
              </a:rPr>
              <a:t>Governed decisions across Know, Reason, Act, Prove and Learn.</a:t>
            </a:r>
          </a:p>
          <a:p xmlns:a="http://schemas.openxmlformats.org/drawingml/2006/main">
            <a:pPr>
              <a:lnSpc>
                <a:spcPct val="150000"/>
              </a:lnSpc>
              <a:buNone/>
            </a:pPr>
            <a:r>
              <a:rPr sz="1400" b="0">
                <a:solidFill>
                  <a:schemeClr val="bg1"/>
                </a:solidFill>
              </a:rPr>
              <a:t/>
            </a:r>
          </a:p>
          <a:p xmlns:a="http://schemas.openxmlformats.org/drawingml/2006/main">
            <a:pPr>
              <a:lnSpc>
                <a:spcPct val="150000"/>
              </a:lnSpc>
              <a:buNone/>
              <a:defRPr sz="2025" b="0">
                <a:solidFill>
                  <a:srgbClr val="FFFFFF"/>
                </a:solidFill>
              </a:defRPr>
            </a:pPr>
            <a:r>
              <a:rPr sz="2025" b="0">
                <a:solidFill>
                  <a:srgbClr val="FFFFFF"/>
                </a:solidFill>
              </a:rPr>
              <a:t>AI advice stays separate from security truth. Human approval stays separate from execution. Independent verification supports closure.</a:t>
            </a:r>
          </a:p>
        </p:txBody>
      </p:sp>
      <p:sp>
        <p:nvSpPr>
          <p:cNvPr id="31" name="TextBox 30">
            <a:extLst xmlns:a="http://schemas.openxmlformats.org/drawingml/2006/main">
              <a:ext uri="{FF2B5EF4-FFF2-40B4-BE49-F238E27FC236}">
                <a16:creationId xmlns:a16="http://schemas.microsoft.com/office/drawing/2014/main" id="{8055B062-B346-8474-47C0-7B72319A6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904875"/>
            <a:ext cx="5334000" cy="6667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35E0E0"/>
                </a:solidFill>
              </a:defRPr>
            </a:pPr>
            <a:r>
              <a:rPr sz="2400" b="1">
                <a:solidFill>
                  <a:srgbClr val="35E0E0"/>
                </a:solidFill>
              </a:rPr>
              <a:t>MIS 10.0 enterprise evolution</a:t>
            </a:r>
          </a:p>
        </p:txBody>
      </p:sp>
      <p:sp>
        <p:nvSpPr>
          <p:cNvPr id="35" name="TextBox 34">
            <a:extLst xmlns:a="http://schemas.openxmlformats.org/drawingml/2006/main">
              <a:ext uri="{FF2B5EF4-FFF2-40B4-BE49-F238E27FC236}">
                <a16:creationId xmlns:a16="http://schemas.microsoft.com/office/drawing/2014/main" id="{BB2A38EC-8AAB-2A46-102F-90FE30826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714500"/>
            <a:ext cx="5238750" cy="4191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>
              <a:defRPr sz="1875">
                <a:solidFill>
                  <a:srgbClr val="C7CDD9"/>
                </a:solidFill>
              </a:defRPr>
            </a:pPr>
            <a:r>
              <a:rPr sz="1875">
                <a:solidFill>
                  <a:srgbClr val="C7CDD9"/>
                </a:solidFill>
              </a:rPr>
              <a:t>Proposed scope</a:t>
            </a:r>
          </a:p>
          <a:p xmlns:a="http://schemas.openxmlformats.org/drawingml/2006/main">
            <a:r>
              <a:rPr sz="1200">
                <a:solidFill>
                  <a:schemeClr val="bg1"/>
                </a:solidFill>
              </a:rPr>
              <a:t/>
            </a:r>
          </a:p>
          <a:p xmlns:a="http://schemas.openxmlformats.org/drawingml/2006/main">
            <a:pPr>
              <a:defRPr sz="1875">
                <a:solidFill>
                  <a:srgbClr val="C7CDD9"/>
                </a:solidFill>
              </a:defRPr>
            </a:pPr>
            <a:r>
              <a:rPr sz="1875">
                <a:solidFill>
                  <a:srgbClr val="C7CDD9"/>
                </a:solidFill>
              </a:rPr>
              <a:t>CVE enrichment and enterprise exposure correlation</a:t>
            </a:r>
          </a:p>
          <a:p xmlns:a="http://schemas.openxmlformats.org/drawingml/2006/main">
            <a:pPr>
              <a:defRPr sz="1875">
                <a:solidFill>
                  <a:srgbClr val="C7CDD9"/>
                </a:solidFill>
              </a:defRPr>
            </a:pPr>
            <a:r>
              <a:rPr sz="1875">
                <a:solidFill>
                  <a:srgbClr val="C7CDD9"/>
                </a:solidFill>
              </a:rPr>
              <a:t>Service impact and jurisdiction-aware policy</a:t>
            </a:r>
          </a:p>
          <a:p xmlns:a="http://schemas.openxmlformats.org/drawingml/2006/main">
            <a:pPr>
              <a:defRPr sz="1875">
                <a:solidFill>
                  <a:srgbClr val="C7CDD9"/>
                </a:solidFill>
              </a:defRPr>
            </a:pPr>
            <a:r>
              <a:rPr sz="1875">
                <a:solidFill>
                  <a:srgbClr val="C7CDD9"/>
                </a:solidFill>
              </a:rPr>
              <a:t>Persistent run history and accountable decisions</a:t>
            </a:r>
          </a:p>
          <a:p xmlns:a="http://schemas.openxmlformats.org/drawingml/2006/main">
            <a:pPr>
              <a:defRPr sz="1875">
                <a:solidFill>
                  <a:srgbClr val="C7CDD9"/>
                </a:solidFill>
              </a:defRPr>
            </a:pPr>
            <a:r>
              <a:rPr sz="1875">
                <a:solidFill>
                  <a:srgbClr val="C7CDD9"/>
                </a:solidFill>
              </a:rPr>
              <a:t>Independent verification and residual-risk reporting</a:t>
            </a:r>
          </a:p>
          <a:p xmlns:a="http://schemas.openxmlformats.org/drawingml/2006/main">
            <a:r>
              <a:rPr sz="1200">
                <a:solidFill>
                  <a:schemeClr val="bg1"/>
                </a:solidFill>
              </a:rPr>
              <a:t/>
            </a:r>
          </a:p>
          <a:p xmlns:a="http://schemas.openxmlformats.org/drawingml/2006/main">
            <a:pPr>
              <a:defRPr sz="1875">
                <a:solidFill>
                  <a:srgbClr val="C7CDD9"/>
                </a:solidFill>
              </a:defRPr>
            </a:pPr>
            <a:r>
              <a:rPr sz="1875">
                <a:solidFill>
                  <a:srgbClr val="C7CDD9"/>
                </a:solidFill>
              </a:rPr>
              <a:t>Release readiness requires connector, security and E2E validation.</a:t>
            </a:r>
          </a:p>
        </p:txBody>
      </p:sp>
    </p:spTree>
    <p:extLst>
      <p:ext uri="{BB962C8B-B14F-4D97-AF65-F5344CB8AC3E}">
        <p14:creationId xmlns:p14="http://schemas.microsoft.com/office/powerpoint/2010/main" val="2158768379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3121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5B3C0C1B-3FF1-4783-9FDE-4E7D58A12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75488"/>
            <a:ext cx="914400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250" b="1" i="0" spc="200">
                <a:solidFill>
                  <a:srgbClr val="35E0E0"/>
                </a:solidFill>
                <a:latin typeface="Calibri"/>
                <a:ea typeface="Calibri"/>
                <a:cs typeface="Calibri"/>
              </a:rPr>
              <a:t>MIS.ENTERPRISE ENGAGEMENT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AAAFCBA5-1DBA-46A1-9F3F-9163D828F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1155680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700"/>
            </a:pPr>
            <a:r>
              <a:rPr sz="270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MIS 10.0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2700"/>
            </a:pPr>
            <a:r>
              <a:rPr sz="270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CVE to Governed Enterprise Risk</a:t>
            </a:r>
          </a:p>
        </p:txBody>
      </p:sp>
      <p:sp>
        <p:nvSpPr>
          <p:cNvPr id="6" name="Rounded Rectangle 5">
            <a:extLst xmlns:a="http://schemas.openxmlformats.org/drawingml/2006/main">
              <a:ext uri="{FF2B5EF4-FFF2-40B4-BE49-F238E27FC236}">
                <a16:creationId xmlns:a16="http://schemas.microsoft.com/office/drawing/2014/main" id="{57419333-13E6-4263-A015-CD6CDD11B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2514600"/>
            <a:ext cx="11057839" cy="1371600"/>
          </a:xfrm>
          <a:prstGeom xmlns:a="http://schemas.openxmlformats.org/drawingml/2006/main" prst="roundRect">
            <a:avLst>
              <a:gd name="adj" fmla="val 6000"/>
            </a:avLst>
          </a:prstGeom>
          <a:solidFill xmlns:a="http://schemas.openxmlformats.org/drawingml/2006/main">
            <a:srgbClr val="06202A"/>
          </a:solidFill>
          <a:ln xmlns:a="http://schemas.openxmlformats.org/drawingml/2006/main" w="12700">
            <a:solidFill>
              <a:srgbClr val="164556"/>
            </a:solidFill>
          </a:ln>
          <a:effectLst xmlns:a="http://schemas.openxmlformats.org/drawingml/2006/main">
            <a:outerShdw blurRad="54864" dist="32004" dir="5400000" rotWithShape="0">
              <a:srgbClr val="000000">
                <a:alpha val="28000"/>
              </a:srgbClr>
            </a:outerShdw>
          </a:effectLst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15393112-E054-4895-A1C2-A45FFF09B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2688" y="2514600"/>
            <a:ext cx="10326319" cy="1371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</a:pPr>
            <a:r>
              <a:rPr sz="1700" b="1" i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Begin with one critical service: connect its assets, validate exposure, assign decision owners and demonstrate independently verified closure.</a:t>
            </a: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B96A6E5E-D949-4E98-A456-E2C5807F1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160520"/>
            <a:ext cx="11057839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250" b="0" i="0">
                <a:solidFill>
                  <a:srgbClr val="9FB3BF"/>
                </a:solidFill>
                <a:latin typeface="Calibri"/>
                <a:ea typeface="Calibri"/>
                <a:cs typeface="Calibri"/>
              </a:rPr>
              <a:t>Assess the environment. Prove the governed workflow. Agree the enterprise rollout.</a:t>
            </a:r>
          </a:p>
        </p:txBody>
      </p:sp>
      <p:sp>
        <p:nvSpPr>
          <p:cNvPr id="9" name="Connector 8">
            <a:extLst xmlns:a="http://schemas.openxmlformats.org/drawingml/2006/main">
              <a:ext uri="{FF2B5EF4-FFF2-40B4-BE49-F238E27FC236}">
                <a16:creationId xmlns:a16="http://schemas.microsoft.com/office/drawing/2014/main" id="{1B368FBD-18ED-435F-AF1C-D12356798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5029200"/>
            <a:ext cx="1005840" cy="0"/>
          </a:xfrm>
          <a:prstGeom xmlns:a="http://schemas.openxmlformats.org/drawingml/2006/main" prst="line">
            <a:avLst/>
          </a:prstGeom>
          <a:ln xmlns:a="http://schemas.openxmlformats.org/drawingml/2006/main" w="28575">
            <a:solidFill>
              <a:srgbClr val="35E0E0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F393A33F-372E-4BCC-A7FC-AC60A8BFB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5184648"/>
            <a:ext cx="11057839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MIS.Enterprise on pradeepforge.com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6AE32AB1-C0A0-4AA0-A47D-345497230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5669280"/>
            <a:ext cx="11057839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0" i="1" spc="80">
                <a:solidFill>
                  <a:srgbClr val="9FB3BF"/>
                </a:solidFill>
                <a:latin typeface="Calibri"/>
                <a:ea typeface="Calibri"/>
                <a:cs typeface="Calibri"/>
              </a:rPr>
              <a:t>Know.   Reason.   Act.   Prove.   Learn.</a:t>
            </a:r>
          </a:p>
        </p:txBody>
      </p:sp>
      <p:sp>
        <p:nvSpPr>
          <p:cNvPr id="12" name="TextBox 11">
            <a:extLst xmlns:a="http://schemas.openxmlformats.org/drawingml/2006/main">
              <a:ext uri="{FF2B5EF4-FFF2-40B4-BE49-F238E27FC236}">
                <a16:creationId xmlns:a16="http://schemas.microsoft.com/office/drawing/2014/main" id="{B06A4213-1257-4F61-8514-59EC8C1E9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6455664"/>
            <a:ext cx="77724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850" b="0" i="0" spc="120">
                <a:solidFill>
                  <a:srgbClr val="7894A3"/>
                </a:solidFill>
                <a:latin typeface="Calibri"/>
                <a:ea typeface="Calibri"/>
                <a:cs typeface="Calibri"/>
              </a:rPr>
              <a:t>PRADEEPFORGE    /    MIS.ENTERPRISE    /    MIS 10.0</a:t>
            </a:r>
          </a:p>
        </p:txBody>
      </p:sp>
      <p:sp>
        <p:nvSpPr>
          <p:cNvPr id="13" name="TextBox 12">
            <a:extLst xmlns:a="http://schemas.openxmlformats.org/drawingml/2006/main">
              <a:ext uri="{FF2B5EF4-FFF2-40B4-BE49-F238E27FC236}">
                <a16:creationId xmlns:a16="http://schemas.microsoft.com/office/drawing/2014/main" id="{6B8F5111-249F-4300-BD82-2CE600674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93247" y="6455664"/>
            <a:ext cx="73152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850" b="0" i="0">
                <a:solidFill>
                  <a:srgbClr val="7894A3"/>
                </a:solidFill>
                <a:latin typeface="Calibri"/>
                <a:ea typeface="Calibri"/>
                <a:cs typeface="Calibri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745208306"/>
      </p:ext>
    </p:extLst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2026-09-27T22:47:55.6720000Z</dcterms:created>
  <dcterms:modified xsi:type="dcterms:W3CDTF">2026-09-27T22:47:55.6720000Z</dcterms:modified>
</coreProperties>
</file>